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8" r:id="rId1"/>
    <p:sldMasterId id="214748379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embeddedFontLst>
    <p:embeddedFont>
      <p:font typeface="Calibri Light" panose="020F0302020204030204" pitchFamily="34" charset="0"/>
      <p:regular r:id="rId19"/>
      <p:italic r:id="rId20"/>
    </p:embeddedFont>
    <p:embeddedFont>
      <p:font typeface="Helvetica Neue" panose="020B0604020202020204" charset="0"/>
      <p:regular r:id="rId21"/>
      <p:bold r:id="rId22"/>
      <p:italic r:id="rId23"/>
      <p:boldItalic r:id="rId24"/>
    </p:embeddedFont>
    <p:embeddedFont>
      <p:font typeface="Tw Cen MT" panose="020B0602020104020603"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Wingdings 2" panose="05020102010507070707" pitchFamily="18" charset="2"/>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29" autoAdjust="0"/>
    <p:restoredTop sz="60575" autoAdjust="0"/>
  </p:normalViewPr>
  <p:slideViewPr>
    <p:cSldViewPr snapToGrid="0">
      <p:cViewPr varScale="1">
        <p:scale>
          <a:sx n="79" d="100"/>
          <a:sy n="79" d="100"/>
        </p:scale>
        <p:origin x="21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no-NO" sz="1200" b="0" i="0" u="none" strike="noStrike" cap="none">
                <a:solidFill>
                  <a:srgbClr val="000000"/>
                </a:solidFill>
                <a:latin typeface="Calibri"/>
                <a:ea typeface="Calibri"/>
                <a:cs typeface="Calibri"/>
                <a:sym typeface="Calibri"/>
              </a:rPr>
              <a:t>‹#›</a:t>
            </a:fld>
            <a:endParaRPr lang="no-NO" sz="12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Font typeface="Arial"/>
              <a:buNone/>
            </a:pPr>
            <a:r>
              <a:rPr lang="no-NO" sz="1800" b="0" i="0" u="none" strike="noStrike" cap="none"/>
              <a:t>Med NRK som eneste allmennkringkasting og en jevn velstandsutvikling var det relativt lett å holde troppene samlet på 60- og 70-tallet. </a:t>
            </a:r>
          </a:p>
          <a:p>
            <a:pPr marL="0" marR="0" lvl="0" indent="0" algn="l" rtl="0">
              <a:spcBef>
                <a:spcPts val="0"/>
              </a:spcBef>
              <a:spcAft>
                <a:spcPts val="0"/>
              </a:spcAft>
              <a:buSzPct val="25000"/>
              <a:buFont typeface="Arial"/>
              <a:buNone/>
            </a:pPr>
            <a:r>
              <a:rPr lang="no-NO" sz="1800" b="0" i="0" u="none" strike="noStrike" cap="none"/>
              <a:t>Dette bildet er ikke ulikt slik det var hjemme hos meg da jeg ble født i 1967 (klikk), </a:t>
            </a:r>
          </a:p>
          <a:p>
            <a:pPr marL="0" marR="0" lvl="0" indent="0" algn="l" rtl="0">
              <a:spcBef>
                <a:spcPts val="0"/>
              </a:spcBef>
              <a:spcAft>
                <a:spcPts val="0"/>
              </a:spcAft>
              <a:buSzPct val="25000"/>
              <a:buFont typeface="Arial"/>
              <a:buNone/>
            </a:pPr>
            <a:r>
              <a:rPr lang="no-NO" sz="1800" b="0" i="0" u="none" strike="noStrike" cap="none"/>
              <a:t>og dette bildet er slett ikke ulikt slik det kan se ut hjemme hos meg i dag.</a:t>
            </a:r>
          </a:p>
          <a:p>
            <a:pPr marL="0" marR="0" lvl="0" indent="0" algn="l" rtl="0">
              <a:spcBef>
                <a:spcPts val="0"/>
              </a:spcBef>
              <a:spcAft>
                <a:spcPts val="0"/>
              </a:spcAft>
              <a:buSzPct val="25000"/>
              <a:buFont typeface="Arial"/>
              <a:buNone/>
            </a:pPr>
            <a:endParaRPr sz="1800" b="0" i="0" u="none" strike="noStrike" cap="none"/>
          </a:p>
          <a:p>
            <a:pPr marL="0" marR="0" lvl="0" indent="0" algn="l" rtl="0">
              <a:spcBef>
                <a:spcPts val="0"/>
              </a:spcBef>
              <a:buSzPct val="25000"/>
              <a:buFont typeface="Arial"/>
              <a:buNone/>
            </a:pPr>
            <a:r>
              <a:rPr lang="no-NO" sz="1800" b="0" i="0" u="none" strike="noStrike" cap="none"/>
              <a:t>Jeg vil påstå at familien, skolen og arbeidsplassen er de tre viktigste institusjonene samfunnet vårt er bygd på. Vi som er vinnere i dagens globale økonomi har et enormt ansvar for å bruke disse tre arenaene til å påvirke samfunnsutviklingen i et langsiktig perspektiv. Vi trenger ikke lenger gå vegen om stemmeseddelen og politiske allianser for å påvirke samfunnet i ønsket retning. Alle har vi tilgang til mer informasjon enn det statsledere bare kunne drømme om da vi gikk på skolen og studerte på universitetet. IoT, Big Data og maskinlæring vil øke tilgangen og nytten av denne informasjonen ytterligere i tiden som kommer. De verdiene og prinsippene vi legger til grunn for hvordan vi opptrer i våre familier, skole og næringsliv vil ha enorm betydning for det samfunnet vi etterlater til våre barn. Jeg tror ikke de vil tilgi oss om vi bruker denne sjansen til å maksimere egen gevinst eller pensjonisttilværelse og tviholder på utopien om at vi har gjort vår samfunnsplikt når vi betaler skatt og levere en stemmeseddel hvert fjerde år. De bør i alle fall ikke tilgi oss, vi vet nå at ubalansen og urettferdigheten i det globale samfunnet nærmer seg et bristepunkt mange steder i vår demokratiske verden.</a:t>
            </a:r>
          </a:p>
        </p:txBody>
      </p:sp>
      <p:sp>
        <p:nvSpPr>
          <p:cNvPr id="208" name="Shape 20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no-NO" sz="1200" b="0" i="0" u="none">
                <a:solidFill>
                  <a:srgbClr val="000000"/>
                </a:solidFill>
                <a:latin typeface="Calibri"/>
                <a:ea typeface="Calibri"/>
                <a:cs typeface="Calibri"/>
                <a:sym typeface="Calibri"/>
              </a:rPr>
              <a:t>14</a:t>
            </a:fld>
            <a:endParaRPr lang="no-NO" sz="1200" b="0" i="0" u="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93" name="Shape 9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no-NO" sz="1200" b="0" i="0" u="none" strike="noStrike" cap="none">
                <a:solidFill>
                  <a:srgbClr val="000000"/>
                </a:solidFill>
                <a:latin typeface="Calibri"/>
                <a:ea typeface="Calibri"/>
                <a:cs typeface="Calibri"/>
                <a:sym typeface="Calibri"/>
              </a:rPr>
              <a:t>2</a:t>
            </a:fld>
            <a:endParaRPr lang="no-NO"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Font typeface="Arial"/>
              <a:buNone/>
            </a:pPr>
            <a:r>
              <a:rPr lang="no-NO" sz="1800" b="0" i="0" u="none" strike="noStrike" cap="none"/>
              <a:t>Den digitale revolusjonen kan vel best illustreres ved å se på telefonen sin utvikling. Det er virkelig en ufattelig stor forskjell på det som vi kalte telefon i 1967 og det vi kaller telefon i dag.</a:t>
            </a:r>
          </a:p>
          <a:p>
            <a:pPr marL="0" marR="0" lvl="0" indent="0" algn="l" rtl="0">
              <a:spcBef>
                <a:spcPts val="0"/>
              </a:spcBef>
              <a:spcAft>
                <a:spcPts val="0"/>
              </a:spcAft>
              <a:buSzPct val="25000"/>
              <a:buFont typeface="Arial"/>
              <a:buNone/>
            </a:pPr>
            <a:endParaRPr sz="1800" b="0" i="0" u="none" strike="noStrike" cap="none"/>
          </a:p>
          <a:p>
            <a:pPr marL="0" marR="0" lvl="0" indent="0" algn="l" rtl="0">
              <a:spcBef>
                <a:spcPts val="0"/>
              </a:spcBef>
              <a:spcAft>
                <a:spcPts val="0"/>
              </a:spcAft>
              <a:buSzPct val="25000"/>
              <a:buFont typeface="Arial"/>
              <a:buNone/>
            </a:pPr>
            <a:r>
              <a:rPr lang="no-NO" sz="1800" b="0" i="0" u="none" strike="noStrike" cap="none"/>
              <a:t>Hvis vi ser på skolen, er ikke utviklingen like tydelig...</a:t>
            </a:r>
          </a:p>
          <a:p>
            <a:pPr marL="0" marR="0" lvl="0" indent="0" algn="l" rtl="0">
              <a:spcBef>
                <a:spcPts val="0"/>
              </a:spcBef>
              <a:spcAft>
                <a:spcPts val="0"/>
              </a:spcAft>
              <a:buSzPct val="25000"/>
              <a:buFont typeface="Arial"/>
              <a:buNone/>
            </a:pPr>
            <a:endParaRPr sz="1800" b="0" i="0" u="none" strike="noStrike" cap="none"/>
          </a:p>
          <a:p>
            <a:pPr marL="0" marR="0" lvl="0" indent="0" algn="l" rtl="0">
              <a:spcBef>
                <a:spcPts val="0"/>
              </a:spcBef>
              <a:spcAft>
                <a:spcPts val="0"/>
              </a:spcAft>
              <a:buSzPct val="25000"/>
              <a:buFont typeface="Arial"/>
              <a:buNone/>
            </a:pPr>
            <a:r>
              <a:rPr lang="no-NO" sz="1800" b="0" i="0" u="none" strike="noStrike" cap="none"/>
              <a:t>Vi som vokste opp på 60, 70 og 80 tallet har hatt stor glede av et utdanningssystem som gav alle en mulighet til god utdanning uavhengig av sosial bakgrunn og økonomi. Allerede på 70-tallet begynte jeg å drømme om å bli elektronikk ingeniør. Som 7-åring fikk jeg en gløtt inn på gutterommet til en datidens maker, det lå demonterte radioer og forskjellig utstyr som jeg aldri hadde sett før og røyken sivet opp fra loddebolten han jobbet med. Hjemme hadde vi hverken telefon eller TV. Opplevelsen av å komme inn i en ny og ukjent verden gjorde et uslettelig inntrykk på meg og var helt avgjørende for mitt valg av utdanning. Da jeg begynte på Nordic VLSI i 1994 som nyutdannet sivilingeniør fra NTH, ca. 20 år senere, var drømmen min blitt virkelighet. Utdanning og jobb var mye mer forutsigbart for oss enn det er for dagens unge. Universiteter og statlige forskningsinstitusjoner ledet an i teknologiutvikling og innovasjon, og offentlige myndigheter kunne styre mer av hvordan kunnskapen spredt nedover i skolesystemet. </a:t>
            </a:r>
          </a:p>
          <a:p>
            <a:pPr marL="0" marR="0" lvl="0" indent="0" algn="l" rtl="0">
              <a:spcBef>
                <a:spcPts val="0"/>
              </a:spcBef>
              <a:spcAft>
                <a:spcPts val="0"/>
              </a:spcAft>
              <a:buSzPct val="25000"/>
              <a:buFont typeface="Arial"/>
              <a:buNone/>
            </a:pPr>
            <a:endParaRPr sz="1800" b="0" i="0" u="none" strike="noStrike" cap="none"/>
          </a:p>
          <a:p>
            <a:pPr marL="0" marR="0" lvl="0" indent="0" algn="l" rtl="0">
              <a:spcBef>
                <a:spcPts val="0"/>
              </a:spcBef>
              <a:spcAft>
                <a:spcPts val="0"/>
              </a:spcAft>
              <a:buSzPct val="25000"/>
              <a:buFont typeface="Arial"/>
              <a:buNone/>
            </a:pPr>
            <a:r>
              <a:rPr lang="no-NO" sz="1800" b="0" i="0" u="none" strike="noStrike" cap="none"/>
              <a:t>Den digitale revolusjonen og globaliseringen av næringslivet har endret dette forholdet drastisk. Det akademiske miljøet har forsøkt å reformere seg selv og skoleverket mange ganger i løpet av de siste 30 årene, men det er vanskelig for en så stolt institusjon å innse at en ikke lenger er i førersetet når det gjelder etablering og spredning av allmenn kunnskap. Næringslivet på sin side styres hardere og hardere etter vinn eller forsvinn prinsippet. Selv om denne konkurransen er en viktig driver for den hurtige teknologiske utviklingen, ser vi at den globale konkurransen har skapt en økende bekymring blant et flertall i befolkningen som føler at de blir taperne i denne konkurransen. De fleste ser til politikerne og forventer at de skal ta dette ansvaret, men de styres også etter prinsippet vinn eller forsvinn. De må kjempe for sine politiske interesser på en slik måte at de er populær nok til å vinne neste valg.</a:t>
            </a:r>
          </a:p>
          <a:p>
            <a:pPr marL="0" marR="0" lvl="0" indent="0" algn="l" rtl="0">
              <a:spcBef>
                <a:spcPts val="0"/>
              </a:spcBef>
              <a:spcAft>
                <a:spcPts val="0"/>
              </a:spcAft>
              <a:buSzPct val="25000"/>
              <a:buFont typeface="Arial"/>
              <a:buNone/>
            </a:pPr>
            <a:endParaRPr sz="1800" b="0" i="0" u="none" strike="noStrike" cap="none"/>
          </a:p>
          <a:p>
            <a:pPr marL="0" marR="0" lvl="0" indent="0" algn="l" rtl="0">
              <a:spcBef>
                <a:spcPts val="0"/>
              </a:spcBef>
              <a:buSzPct val="25000"/>
              <a:buFont typeface="Arial"/>
              <a:buNone/>
            </a:pPr>
            <a:r>
              <a:rPr lang="no-NO" sz="1800" b="0" i="0" u="none" strike="noStrike" cap="none"/>
              <a:t>Med PISA og TIMSS undersøkelsene de siste årene har debatten fått en populistisk og polarisert karakter. Vår generasjon som har hatt en eventyrlig velstandsutvikling basert på den nordiske modellen som vår foreldregenerasjon har bygget opp, er i ferd med å forlange at våre barn må gå på skolen med et vinn eller forsvinn krav hengende over seg fra de er 12 – 13 år. Det som gjør situasjonen enda verre er at de kriteriene barna våre måles på, etter svært manges mening ikke er relevant i forhold til de egenskapene som fremtidens arbeids- og samfunnsliv vil etterspør.</a:t>
            </a:r>
          </a:p>
        </p:txBody>
      </p:sp>
      <p:sp>
        <p:nvSpPr>
          <p:cNvPr id="106" name="Shape 10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no-NO" sz="1200" b="0" i="0" u="none">
                <a:solidFill>
                  <a:srgbClr val="000000"/>
                </a:solidFill>
                <a:latin typeface="Calibri"/>
                <a:ea typeface="Calibri"/>
                <a:cs typeface="Calibri"/>
                <a:sym typeface="Calibri"/>
              </a:rPr>
              <a:t>3</a:t>
            </a:fld>
            <a:endParaRPr lang="no-NO" sz="1200" b="0" i="0" u="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Font typeface="Arial"/>
              <a:buNone/>
            </a:pPr>
            <a:r>
              <a:rPr lang="no-NO" sz="1800" b="0" i="0" u="none" strike="noStrike" cap="none"/>
              <a:t>Så til en historie og status som er mye hyggeligere å snakke om:</a:t>
            </a:r>
          </a:p>
          <a:p>
            <a:pPr marL="0" marR="0" lvl="0" indent="0" algn="l" rtl="0">
              <a:spcBef>
                <a:spcPts val="0"/>
              </a:spcBef>
              <a:spcAft>
                <a:spcPts val="0"/>
              </a:spcAft>
              <a:buSzPct val="25000"/>
              <a:buFont typeface="Arial"/>
              <a:buNone/>
            </a:pPr>
            <a:endParaRPr sz="1800" b="0" i="0" u="none" strike="noStrike" cap="none"/>
          </a:p>
          <a:p>
            <a:pPr marL="0" marR="0" lvl="0" indent="0" algn="l" rtl="0">
              <a:spcBef>
                <a:spcPts val="0"/>
              </a:spcBef>
              <a:spcAft>
                <a:spcPts val="0"/>
              </a:spcAft>
              <a:buSzPct val="25000"/>
              <a:buFont typeface="Arial"/>
              <a:buNone/>
            </a:pPr>
            <a:r>
              <a:rPr lang="no-NO" sz="1800" b="0" i="0" u="none" strike="noStrike" cap="none"/>
              <a:t>Noen av dere kjenner sikkert denne overskriften fra TU september 2012. I artikkelen står det blant annet:</a:t>
            </a:r>
          </a:p>
          <a:p>
            <a:pPr marL="0" marR="0" lvl="0" indent="0" algn="l" rtl="0">
              <a:spcBef>
                <a:spcPts val="0"/>
              </a:spcBef>
              <a:spcAft>
                <a:spcPts val="0"/>
              </a:spcAft>
              <a:buSzPct val="25000"/>
              <a:buFont typeface="Arial"/>
              <a:buNone/>
            </a:pPr>
            <a:endParaRPr sz="1800" b="0" i="0" u="none" strike="noStrike" cap="none"/>
          </a:p>
          <a:p>
            <a:pPr marL="0" marR="0" lvl="0" indent="0" algn="l" rtl="0">
              <a:spcBef>
                <a:spcPts val="0"/>
              </a:spcBef>
              <a:spcAft>
                <a:spcPts val="0"/>
              </a:spcAft>
              <a:buSzPct val="25000"/>
              <a:buFont typeface="Arial"/>
              <a:buNone/>
            </a:pPr>
            <a:r>
              <a:rPr lang="no-NO" sz="1800" b="0" i="0" u="none" strike="noStrike" cap="none"/>
              <a:t>Mange i den internasjonale elektronikkindustrien spør seg hva som skjer: Hvorfor foregår for eksempel designutviklingen av mer enn 50 prosent av radiokretsene med superlavt strømforbruk i nettopp Norge?</a:t>
            </a:r>
          </a:p>
          <a:p>
            <a:pPr marL="0" marR="0" lvl="0" indent="0" algn="l" rtl="0">
              <a:spcBef>
                <a:spcPts val="0"/>
              </a:spcBef>
              <a:spcAft>
                <a:spcPts val="0"/>
              </a:spcAft>
              <a:buSzPct val="25000"/>
              <a:buFont typeface="Arial"/>
              <a:buNone/>
            </a:pPr>
            <a:r>
              <a:rPr lang="no-NO" sz="1800" b="1" i="0" u="none" strike="noStrike" cap="none"/>
              <a:t>Pionérene</a:t>
            </a:r>
          </a:p>
          <a:p>
            <a:pPr marL="0" marR="0" lvl="0" indent="0" algn="l" rtl="0">
              <a:spcBef>
                <a:spcPts val="0"/>
              </a:spcBef>
              <a:spcAft>
                <a:spcPts val="0"/>
              </a:spcAft>
              <a:buSzPct val="25000"/>
              <a:buFont typeface="Arial"/>
              <a:buNone/>
            </a:pPr>
            <a:r>
              <a:rPr lang="no-NO" sz="1800" b="0" i="0" u="none" strike="noStrike" cap="none"/>
              <a:t>Får å nærme oss svaret må vi tilbake til 1970-tallet, hvor den norske halvlederindustrien historisk vokste ut fra miljøene på ELAB i Trondheim og SI i Oslo. I dag ligger begge to under Sintef. De statlige bevilgningene til anvendt forskning var mye mer generøse enn i dag, og mange tviler på at det samme kunne gjentatt seg på nytt. Selvfølgelig var NTH også et viktig element, som stedet hvor de fleste som havnet i disse miljøene var utdannet.</a:t>
            </a:r>
          </a:p>
          <a:p>
            <a:pPr marL="0" marR="0" lvl="0" indent="0" algn="l" rtl="0">
              <a:spcBef>
                <a:spcPts val="0"/>
              </a:spcBef>
              <a:spcAft>
                <a:spcPts val="0"/>
              </a:spcAft>
              <a:buSzPct val="25000"/>
              <a:buFont typeface="Arial"/>
              <a:buNone/>
            </a:pPr>
            <a:r>
              <a:rPr lang="no-NO" sz="1800" b="0" i="0" u="none" strike="noStrike" cap="none"/>
              <a:t>En helt sentral person, kanskje krystallisasjonskjernen for hele den nye klyngen, var Oddvar Aaserud, en av fire gründere som i 1983 gikk ut og etablerte Nordic VLSI.</a:t>
            </a:r>
          </a:p>
          <a:p>
            <a:pPr marL="0" marR="0" lvl="0" indent="0" algn="l" rtl="0">
              <a:spcBef>
                <a:spcPts val="0"/>
              </a:spcBef>
              <a:spcAft>
                <a:spcPts val="0"/>
              </a:spcAft>
              <a:buSzPct val="25000"/>
              <a:buFont typeface="Arial"/>
              <a:buNone/>
            </a:pPr>
            <a:endParaRPr sz="1800" b="0" i="0" u="none" strike="noStrike" cap="none"/>
          </a:p>
          <a:p>
            <a:pPr marL="0" marR="0" lvl="0" indent="0" algn="l" rtl="0">
              <a:spcBef>
                <a:spcPts val="0"/>
              </a:spcBef>
              <a:buSzPct val="25000"/>
              <a:buFont typeface="Arial"/>
              <a:buNone/>
            </a:pPr>
            <a:r>
              <a:rPr lang="no-NO" sz="1800" b="0" i="0" u="none" strike="noStrike" cap="none"/>
              <a:t>Selv om det er en imponerende teknologisk historie bak disse suksessene med mange dyktige ingeniører som har utviklet produktene, er det helt andre typer talent som skal ha mye av æren for at produktene etter hvert har gjort stor kommersiell suksess i et globalt marked. Da jeg gikk fra Nordic til Atmel i 2002, fikk jeg oppleve hvor viktige de ikke tekniske egenskapene i ledelsen for en teknologibedrift er for kommersiell suksess. Med ny ledelse skjedde en transformasjon av Nordic fra en traust trøndersk teknologibedrift til en internasjonal kommersiell suksess, og den virksomheten som brikkene her på bildet representerer fortjener virkelig å bli Norges kjente milliardbutikk, ikke den ukjente.</a:t>
            </a:r>
          </a:p>
        </p:txBody>
      </p:sp>
      <p:sp>
        <p:nvSpPr>
          <p:cNvPr id="120" name="Shape 12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no-NO" sz="1200" b="0" i="0" u="none">
                <a:solidFill>
                  <a:srgbClr val="000000"/>
                </a:solidFill>
                <a:latin typeface="Calibri"/>
                <a:ea typeface="Calibri"/>
                <a:cs typeface="Calibri"/>
                <a:sym typeface="Calibri"/>
              </a:rPr>
              <a:t>4</a:t>
            </a:fld>
            <a:endParaRPr lang="no-NO" sz="1200" b="0" i="0" u="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no-NO" sz="1800" b="0" i="0" u="none" strike="noStrike" cap="none"/>
              <a:t>U:turn tilbyr en unik kombinasjon av formell kompetanse og erfaring fra Nordic sin egen teknologisektor, pedagogikk og psykologi. Grunnleggeren hadde sin første jobb som sivilingeniør ved Nordic i perioden 1994 til 2002, der han arbeidet som analog designer og prosjektleder. Han ble blant annet kåret til årets prosjektleder i 1997 (eller var det i 1998…). U:turn kan vise til pilotprosjekt som bekrefter potensialet i de læringsarenaene vi ønsker å skape basert på denne kunnskapen. En av ungdommene som var med i det første pilotprosjektet fikk snudd en negativ utvikling med rus til at han nå går andre året på mikroelektronikk ved NTNU som teknologientusiast.</a:t>
            </a:r>
          </a:p>
        </p:txBody>
      </p:sp>
      <p:sp>
        <p:nvSpPr>
          <p:cNvPr id="148" name="Shape 14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no-NO" sz="1200" b="0" i="0" u="none">
                <a:solidFill>
                  <a:srgbClr val="000000"/>
                </a:solidFill>
                <a:latin typeface="Calibri"/>
                <a:ea typeface="Calibri"/>
                <a:cs typeface="Calibri"/>
                <a:sym typeface="Calibri"/>
              </a:rPr>
              <a:t>7</a:t>
            </a:fld>
            <a:endParaRPr lang="no-NO" sz="1200" b="0" i="0" u="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Font typeface="Arial"/>
              <a:buNone/>
            </a:pPr>
            <a:r>
              <a:rPr lang="no-NO" sz="1800" b="0" i="0" u="none" strike="noStrike" cap="none" dirty="0"/>
              <a:t>Nordic har ikke oppnådd den kommersielle suksessen den har nå på grunn av teknologisk kompetanse alene. Jeg vil påstå at markedsforståelse og intuitive menneskelige talent som ikke kan tilegnes i akademiske sammenhenger har vært avgjørende for den store kommersielle fremgangen de siste 10 årene. Med dagens digitale teknologi og globale økonomi er disse egenskapene mye viktigere enn de var for bare 10 år siden. Til tross for en avtagende tilgang på gode kandidater fra mikroelektronikk ved NTNU og en økende konkurranse om disse blant designhusene i Norge, har dere gjort det svært bra i den globale konkurransen. De vitenskapelige prinsippene for halvlederindustrien er spredt over hele verden, og de har ikke endret seg siden jeg studerte. Digital teknologi har gjort kunnskap om avansert matematikk og fysikk stadig mindre viktig i prosessen med å skape nye produkter og tjenester for folk flest, og dermed må vi jakte andre talent for å sikre at de mulighetene digital teknologi åpner opp for resulterer i ny vekst for næringslivet. </a:t>
            </a:r>
          </a:p>
          <a:p>
            <a:pPr marL="0" marR="0" lvl="0" indent="0" algn="l" rtl="0">
              <a:spcBef>
                <a:spcPts val="0"/>
              </a:spcBef>
              <a:spcAft>
                <a:spcPts val="0"/>
              </a:spcAft>
              <a:buSzPct val="25000"/>
              <a:buFont typeface="Arial"/>
              <a:buNone/>
            </a:pPr>
            <a:endParaRPr sz="1800" b="0" i="0" u="none" strike="noStrike" cap="none" dirty="0"/>
          </a:p>
          <a:p>
            <a:pPr marL="0" marR="0" lvl="0" indent="0" algn="l" rtl="0">
              <a:spcBef>
                <a:spcPts val="0"/>
              </a:spcBef>
              <a:spcAft>
                <a:spcPts val="0"/>
              </a:spcAft>
              <a:buSzPct val="25000"/>
              <a:buFont typeface="Arial"/>
              <a:buNone/>
            </a:pPr>
            <a:r>
              <a:rPr lang="no-NO" sz="1800" b="0" i="0" u="none" strike="noStrike" cap="none" dirty="0"/>
              <a:t>Gjelder ikke bare teknologimiiljøer, men alle typer arbeidsmiljø. </a:t>
            </a:r>
          </a:p>
          <a:p>
            <a:pPr marL="457200" marR="0" lvl="1" indent="0" algn="l" rtl="0">
              <a:spcBef>
                <a:spcPts val="0"/>
              </a:spcBef>
              <a:spcAft>
                <a:spcPts val="0"/>
              </a:spcAft>
              <a:buSzPct val="25000"/>
              <a:buFont typeface="Arial"/>
              <a:buNone/>
            </a:pPr>
            <a:endParaRPr sz="1800" b="0" i="0" u="none" strike="noStrike" cap="none" dirty="0"/>
          </a:p>
          <a:p>
            <a:pPr marL="457200" marR="0" lvl="1" indent="0" algn="l" rtl="0">
              <a:spcBef>
                <a:spcPts val="0"/>
              </a:spcBef>
              <a:spcAft>
                <a:spcPts val="0"/>
              </a:spcAft>
              <a:buSzPct val="25000"/>
              <a:buFont typeface="Arial"/>
              <a:buNone/>
            </a:pPr>
            <a:r>
              <a:rPr lang="no-NO" sz="1800" b="0" i="0" u="none" strike="noStrike" cap="none" dirty="0"/>
              <a:t>Kreativitet, intuisjon og entreprenørskap</a:t>
            </a:r>
          </a:p>
          <a:p>
            <a:pPr marL="457200" marR="0" lvl="1" indent="0" algn="l" rtl="0">
              <a:spcBef>
                <a:spcPts val="0"/>
              </a:spcBef>
              <a:spcAft>
                <a:spcPts val="0"/>
              </a:spcAft>
              <a:buSzPct val="25000"/>
              <a:buFont typeface="Arial"/>
              <a:buNone/>
            </a:pPr>
            <a:r>
              <a:rPr lang="no-NO" sz="1800" b="0" i="0" u="none" strike="noStrike" cap="none" dirty="0"/>
              <a:t>Alle i samme båt uansett evner og rolle, det gjelder å finne sin plass i det store bildet</a:t>
            </a:r>
          </a:p>
          <a:p>
            <a:pPr marL="457200" marR="0" lvl="1" indent="0" algn="l" rtl="0">
              <a:spcBef>
                <a:spcPts val="0"/>
              </a:spcBef>
              <a:spcAft>
                <a:spcPts val="0"/>
              </a:spcAft>
              <a:buSzPct val="25000"/>
              <a:buFont typeface="Arial"/>
              <a:buNone/>
            </a:pPr>
            <a:r>
              <a:rPr lang="no-NO" sz="1800" b="0" i="0" u="none" strike="noStrike" cap="none" dirty="0"/>
              <a:t>Skolevegrere er spesielt viktige å ha fokus på for fremtidig nærings- og velferdsutvikling</a:t>
            </a:r>
          </a:p>
          <a:p>
            <a:pPr marL="0" marR="0" lvl="0" indent="0" algn="l" rtl="0">
              <a:spcBef>
                <a:spcPts val="0"/>
              </a:spcBef>
              <a:spcAft>
                <a:spcPts val="0"/>
              </a:spcAft>
              <a:buSzPct val="25000"/>
              <a:buFont typeface="Arial"/>
              <a:buNone/>
            </a:pPr>
            <a:endParaRPr sz="1800" b="0" i="0" u="none" strike="noStrike" cap="none" dirty="0"/>
          </a:p>
          <a:p>
            <a:pPr marL="0" marR="0" lvl="0" indent="0" algn="l" rtl="0">
              <a:spcBef>
                <a:spcPts val="0"/>
              </a:spcBef>
              <a:buSzPct val="25000"/>
              <a:buFont typeface="Arial"/>
              <a:buNone/>
            </a:pPr>
            <a:endParaRPr sz="1800" b="0" i="0" u="none" strike="noStrike" cap="none" dirty="0"/>
          </a:p>
          <a:p>
            <a:pPr marL="0" marR="0" lvl="0" indent="0" algn="l" rtl="0">
              <a:spcBef>
                <a:spcPts val="0"/>
              </a:spcBef>
              <a:buSzPct val="25000"/>
              <a:buNone/>
            </a:pPr>
            <a:endParaRPr sz="1800" b="0" i="0" u="none" strike="noStrike" cap="none" dirty="0"/>
          </a:p>
        </p:txBody>
      </p:sp>
      <p:sp>
        <p:nvSpPr>
          <p:cNvPr id="155" name="Shape 15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no-NO" sz="1200" b="0" i="0" u="none">
                <a:solidFill>
                  <a:srgbClr val="000000"/>
                </a:solidFill>
                <a:latin typeface="Calibri"/>
                <a:ea typeface="Calibri"/>
                <a:cs typeface="Calibri"/>
                <a:sym typeface="Calibri"/>
              </a:rPr>
              <a:t>8</a:t>
            </a:fld>
            <a:endParaRPr lang="no-NO" sz="1200" b="0" i="0" u="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Font typeface="Arial"/>
              <a:buNone/>
            </a:pPr>
            <a:r>
              <a:rPr lang="no-NO" sz="1800" b="0" i="0" u="none" strike="noStrike" cap="none"/>
              <a:t>Vi er inne i en tid som setter nye krav til ledelse i næringslivet. Bedriftsøkonomisk profitt sørger kun for den kortsiktige overlevelsesevnen. Langsiktig bærekraft vil kreve økt fokus på grunnleggende forståelse av utviklingen i samfunnet rundt og bedriftens rolle i denne utviklingen. Dette må innarbeides og reflekteres i bedriftskulturen for å kunne få alle ”stake holders” til å styre etter mer langsiktige mål enn det som har vært tradisjonelt siden neokapitalismen tok overhånd på 80-tallet. Disse nye kravene vil kreve et autentisk samfunnsengasjement for å identifisere bedriftens relevans i et større bilde enn det rent forretningsmessige.</a:t>
            </a:r>
          </a:p>
          <a:p>
            <a:pPr marL="0" marR="0" lvl="0" indent="0" algn="l" rtl="0">
              <a:spcBef>
                <a:spcPts val="0"/>
              </a:spcBef>
              <a:buSzPct val="25000"/>
              <a:buFont typeface="Arial"/>
              <a:buNone/>
            </a:pPr>
            <a:endParaRPr sz="1800" b="0" i="0" u="none" strike="noStrike" cap="none"/>
          </a:p>
          <a:p>
            <a:pPr marL="0" marR="0" lvl="0" indent="0" algn="l" rtl="0">
              <a:spcBef>
                <a:spcPts val="0"/>
              </a:spcBef>
              <a:buSzPct val="25000"/>
              <a:buNone/>
            </a:pPr>
            <a:endParaRPr sz="1800" b="0" i="0" u="none" strike="noStrike" cap="none"/>
          </a:p>
        </p:txBody>
      </p:sp>
      <p:sp>
        <p:nvSpPr>
          <p:cNvPr id="162" name="Shape 16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no-NO" sz="1200" b="0" i="0" u="none">
                <a:solidFill>
                  <a:srgbClr val="000000"/>
                </a:solidFill>
                <a:latin typeface="Calibri"/>
                <a:ea typeface="Calibri"/>
                <a:cs typeface="Calibri"/>
                <a:sym typeface="Calibri"/>
              </a:rPr>
              <a:t>9</a:t>
            </a:fld>
            <a:endParaRPr lang="no-NO" sz="1200" b="0" i="0" u="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122670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mtClean="0">
                <a:solidFill>
                  <a:srgbClr val="898989"/>
                </a:solidFill>
                <a:latin typeface="Calibri"/>
                <a:ea typeface="Calibri"/>
                <a:cs typeface="Calibri"/>
                <a:sym typeface="Calibri"/>
              </a:rPr>
              <a:t>‹#›</a:t>
            </a:fld>
            <a:endParaRPr lang="no-NO"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784633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mtClean="0">
                <a:solidFill>
                  <a:srgbClr val="898989"/>
                </a:solidFill>
                <a:latin typeface="Calibri"/>
                <a:ea typeface="Calibri"/>
                <a:cs typeface="Calibri"/>
                <a:sym typeface="Calibri"/>
              </a:rPr>
              <a:t>‹#›</a:t>
            </a:fld>
            <a:endParaRPr lang="no-NO"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9135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nb-NO"/>
              <a:t>Klikk for å redigere tittelstil</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43538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938331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nb-NO"/>
              <a:t>Klikk for å redigere tittelstil</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4281556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nb-NO"/>
              <a:t>Klikk for å redigere tittelstil</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mtClean="0">
                <a:solidFill>
                  <a:srgbClr val="898989"/>
                </a:solidFill>
                <a:latin typeface="Calibri"/>
                <a:ea typeface="Calibri"/>
                <a:cs typeface="Calibri"/>
                <a:sym typeface="Calibri"/>
              </a:rPr>
              <a:t>‹#›</a:t>
            </a:fld>
            <a:endParaRPr lang="no-NO"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492109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nb-NO"/>
              <a:t>Klikk for å redigere tittelstil</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2" name="Content Placeholder 3"/>
          <p:cNvSpPr>
            <a:spLocks noGrp="1"/>
          </p:cNvSpPr>
          <p:nvPr>
            <p:ph sz="quarter" idx="13"/>
          </p:nvPr>
        </p:nvSpPr>
        <p:spPr>
          <a:xfrm>
            <a:off x="685331" y="3051013"/>
            <a:ext cx="3829520" cy="274018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3" name="Content Placeholder 5"/>
          <p:cNvSpPr>
            <a:spLocks noGrp="1"/>
          </p:cNvSpPr>
          <p:nvPr>
            <p:ph sz="quarter" idx="14"/>
          </p:nvPr>
        </p:nvSpPr>
        <p:spPr>
          <a:xfrm>
            <a:off x="4629150" y="3051013"/>
            <a:ext cx="3829051" cy="274018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mtClean="0">
                <a:solidFill>
                  <a:srgbClr val="898989"/>
                </a:solidFill>
                <a:latin typeface="Calibri"/>
                <a:ea typeface="Calibri"/>
                <a:cs typeface="Calibri"/>
                <a:sym typeface="Calibri"/>
              </a:rPr>
              <a:t>‹#›</a:t>
            </a:fld>
            <a:endParaRPr lang="no-NO"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654666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mtClean="0">
                <a:solidFill>
                  <a:srgbClr val="898989"/>
                </a:solidFill>
                <a:latin typeface="Calibri"/>
                <a:ea typeface="Calibri"/>
                <a:cs typeface="Calibri"/>
                <a:sym typeface="Calibri"/>
              </a:rPr>
              <a:t>‹#›</a:t>
            </a:fld>
            <a:endParaRPr lang="no-NO"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142999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36029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nb-NO"/>
              <a:t>Klikk for å redigere tittelstil</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mtClean="0">
                <a:solidFill>
                  <a:srgbClr val="898989"/>
                </a:solidFill>
                <a:latin typeface="Calibri"/>
                <a:ea typeface="Calibri"/>
                <a:cs typeface="Calibri"/>
                <a:sym typeface="Calibri"/>
              </a:rPr>
              <a:t>‹#›</a:t>
            </a:fld>
            <a:endParaRPr lang="no-NO"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63660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700420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mtClean="0">
                <a:solidFill>
                  <a:srgbClr val="898989"/>
                </a:solidFill>
                <a:latin typeface="Calibri"/>
                <a:ea typeface="Calibri"/>
                <a:cs typeface="Calibri"/>
                <a:sym typeface="Calibri"/>
              </a:rPr>
              <a:t>‹#›</a:t>
            </a:fld>
            <a:endParaRPr lang="no-NO"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116771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92978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nb-NO"/>
              <a:t>Klikk for å redigere tittelstil</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4086110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nb-NO"/>
              <a:t>Klikk for å redigere tittelstil</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79613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nb-NO"/>
              <a:t>Klikk for å redigere tittelstil</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32186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nb-NO"/>
              <a:t>Klikk for å redigere tittelstil</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3" name="Date Placeholder 2"/>
          <p:cNvSpPr>
            <a:spLocks noGrp="1"/>
          </p:cNvSpPr>
          <p:nvPr>
            <p:ph type="dt" sz="half" idx="10"/>
          </p:nvPr>
        </p:nvSpPr>
        <p:spPr/>
        <p:txBody>
          <a:bodyPr/>
          <a:lstStyle/>
          <a:p>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441729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nb-NO"/>
              <a:t>Klikk for å redigere tittelstil</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3" name="Date Placeholder 2"/>
          <p:cNvSpPr>
            <a:spLocks noGrp="1"/>
          </p:cNvSpPr>
          <p:nvPr>
            <p:ph type="dt" sz="half" idx="10"/>
          </p:nvPr>
        </p:nvSpPr>
        <p:spPr/>
        <p:txBody>
          <a:bodyPr/>
          <a:lstStyle/>
          <a:p>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81639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mtClean="0">
                <a:solidFill>
                  <a:srgbClr val="898989"/>
                </a:solidFill>
                <a:latin typeface="Calibri"/>
                <a:ea typeface="Calibri"/>
                <a:cs typeface="Calibri"/>
                <a:sym typeface="Calibri"/>
              </a:rPr>
              <a:t>‹#›</a:t>
            </a:fld>
            <a:endParaRPr lang="no-NO"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017116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nb-NO"/>
              <a:t>Klikk for å redigere tittelstil</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mtClean="0">
                <a:solidFill>
                  <a:srgbClr val="898989"/>
                </a:solidFill>
                <a:latin typeface="Calibri"/>
                <a:ea typeface="Calibri"/>
                <a:cs typeface="Calibri"/>
                <a:sym typeface="Calibri"/>
              </a:rPr>
              <a:t>‹#›</a:t>
            </a:fld>
            <a:endParaRPr lang="no-NO"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466250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nb-NO"/>
              <a:t>Klikk for å redigere tittelstil</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606835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mtClean="0">
                <a:solidFill>
                  <a:srgbClr val="898989"/>
                </a:solidFill>
                <a:latin typeface="Calibri"/>
                <a:ea typeface="Calibri"/>
                <a:cs typeface="Calibri"/>
                <a:sym typeface="Calibri"/>
              </a:rPr>
              <a:t>‹#›</a:t>
            </a:fld>
            <a:endParaRPr lang="no-NO"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727096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633845" y="2507551"/>
            <a:ext cx="3867150" cy="368052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4629150" y="2507551"/>
            <a:ext cx="3886201" cy="368052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mtClean="0">
                <a:solidFill>
                  <a:srgbClr val="898989"/>
                </a:solidFill>
                <a:latin typeface="Calibri"/>
                <a:ea typeface="Calibri"/>
                <a:cs typeface="Calibri"/>
                <a:sym typeface="Calibri"/>
              </a:rPr>
              <a:t>‹#›</a:t>
            </a:fld>
            <a:endParaRPr lang="no-NO" sz="1200" b="0" i="0" u="none">
              <a:solidFill>
                <a:srgbClr val="898989"/>
              </a:solidFill>
              <a:latin typeface="Calibri"/>
              <a:ea typeface="Calibri"/>
              <a:cs typeface="Calibri"/>
              <a:sym typeface="Calibri"/>
            </a:endParaRPr>
          </a:p>
        </p:txBody>
      </p:sp>
      <p:sp>
        <p:nvSpPr>
          <p:cNvPr id="10" name="Title 9"/>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1535651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mtClean="0">
                <a:solidFill>
                  <a:srgbClr val="898989"/>
                </a:solidFill>
                <a:latin typeface="Calibri"/>
                <a:ea typeface="Calibri"/>
                <a:cs typeface="Calibri"/>
                <a:sym typeface="Calibri"/>
              </a:rPr>
              <a:t>‹#›</a:t>
            </a:fld>
            <a:endParaRPr lang="no-NO" sz="1200" b="0" i="0" u="none">
              <a:solidFill>
                <a:srgbClr val="898989"/>
              </a:solidFill>
              <a:latin typeface="Calibri"/>
              <a:ea typeface="Calibri"/>
              <a:cs typeface="Calibri"/>
              <a:sym typeface="Calibri"/>
            </a:endParaRPr>
          </a:p>
        </p:txBody>
      </p:sp>
      <p:sp>
        <p:nvSpPr>
          <p:cNvPr id="6" name="Title 5"/>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3568784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068606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nb-NO"/>
              <a:t>Klikk for å redigere tittelstil</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Rediger tekststiler i malen</a:t>
            </a:r>
          </a:p>
        </p:txBody>
      </p:sp>
      <p:sp>
        <p:nvSpPr>
          <p:cNvPr id="5" name="Date Placeholder 4"/>
          <p:cNvSpPr>
            <a:spLocks noGrp="1"/>
          </p:cNvSpPr>
          <p:nvPr>
            <p:ph type="dt" sz="half" idx="10"/>
          </p:nvPr>
        </p:nvSpPr>
        <p:spPr/>
        <p:txBody>
          <a:bodyPr/>
          <a:lstStyle/>
          <a:p>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mtClean="0">
                <a:solidFill>
                  <a:srgbClr val="898989"/>
                </a:solidFill>
                <a:latin typeface="Calibri"/>
                <a:ea typeface="Calibri"/>
                <a:cs typeface="Calibri"/>
                <a:sym typeface="Calibri"/>
              </a:rPr>
              <a:t>‹#›</a:t>
            </a:fld>
            <a:endParaRPr lang="no-NO"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198142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nb-NO"/>
              <a:t>Klikk for å redigere tittelstil</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ikonet for å legge til et bilde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Rediger tekststiler i malen</a:t>
            </a:r>
          </a:p>
        </p:txBody>
      </p:sp>
      <p:sp>
        <p:nvSpPr>
          <p:cNvPr id="5" name="Date Placeholder 4"/>
          <p:cNvSpPr>
            <a:spLocks noGrp="1"/>
          </p:cNvSpPr>
          <p:nvPr>
            <p:ph type="dt" sz="half" idx="10"/>
          </p:nvPr>
        </p:nvSpPr>
        <p:spPr/>
        <p:txBody>
          <a:bodyPr/>
          <a:lstStyle/>
          <a:p>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mtClean="0">
                <a:solidFill>
                  <a:srgbClr val="898989"/>
                </a:solidFill>
                <a:latin typeface="Calibri"/>
                <a:ea typeface="Calibri"/>
                <a:cs typeface="Calibri"/>
                <a:sym typeface="Calibri"/>
              </a:rPr>
              <a:t>‹#›</a:t>
            </a:fld>
            <a:endParaRPr lang="no-NO"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294170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nb-N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nb-NO"/>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43048459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nb-NO"/>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nb-NO"/>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no-NO" sz="1200" b="0" i="0" u="none" strike="noStrike" cap="none" smtClean="0">
                <a:solidFill>
                  <a:srgbClr val="898989"/>
                </a:solidFill>
                <a:latin typeface="Calibri"/>
                <a:ea typeface="Calibri"/>
                <a:cs typeface="Calibri"/>
                <a:sym typeface="Calibri"/>
              </a:rPr>
              <a:t>‹#›</a:t>
            </a:fld>
            <a:endParaRPr lang="no-NO"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656616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07950" y="2492375"/>
            <a:ext cx="6048374" cy="80168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Helvetica Neue"/>
              <a:buNone/>
            </a:pPr>
            <a:r>
              <a:rPr lang="no-NO" sz="3600" b="0" i="0" u="none" strike="noStrike" cap="none">
                <a:solidFill>
                  <a:schemeClr val="lt1"/>
                </a:solidFill>
                <a:latin typeface="Helvetica Neue"/>
                <a:ea typeface="Helvetica Neue"/>
                <a:cs typeface="Helvetica Neue"/>
                <a:sym typeface="Helvetica Neue"/>
              </a:rPr>
              <a:t>Community Involvement</a:t>
            </a:r>
          </a:p>
        </p:txBody>
      </p:sp>
      <p:sp>
        <p:nvSpPr>
          <p:cNvPr id="89" name="Shape 89"/>
          <p:cNvSpPr txBox="1">
            <a:spLocks noGrp="1"/>
          </p:cNvSpPr>
          <p:nvPr>
            <p:ph type="subTitle" idx="1"/>
          </p:nvPr>
        </p:nvSpPr>
        <p:spPr>
          <a:xfrm>
            <a:off x="179386" y="3213100"/>
            <a:ext cx="4968875" cy="3603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no-NO" sz="1400" b="0" i="0" u="none" strike="noStrike" cap="none">
                <a:solidFill>
                  <a:srgbClr val="FFFFFF"/>
                </a:solidFill>
                <a:latin typeface="Calibri"/>
                <a:ea typeface="Calibri"/>
                <a:cs typeface="Calibri"/>
                <a:sym typeface="Calibri"/>
              </a:rPr>
              <a:t>U:turn presentation for Nordic Semiconductor, December 2016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no-NO" sz="4400" b="0" i="0" u="none" strike="noStrike" cap="none">
                <a:solidFill>
                  <a:schemeClr val="dk1"/>
                </a:solidFill>
                <a:latin typeface="Calibri"/>
                <a:ea typeface="Calibri"/>
                <a:cs typeface="Calibri"/>
                <a:sym typeface="Calibri"/>
              </a:rPr>
              <a:t>Næringslivet engasjerer seg</a:t>
            </a:r>
          </a:p>
        </p:txBody>
      </p:sp>
      <p:grpSp>
        <p:nvGrpSpPr>
          <p:cNvPr id="171" name="Shape 171"/>
          <p:cNvGrpSpPr/>
          <p:nvPr/>
        </p:nvGrpSpPr>
        <p:grpSpPr>
          <a:xfrm>
            <a:off x="323724" y="1791321"/>
            <a:ext cx="4356100" cy="2519362"/>
            <a:chOff x="0" y="0"/>
            <a:chExt cx="2147483646" cy="2147483646"/>
          </a:xfrm>
        </p:grpSpPr>
        <p:sp>
          <p:nvSpPr>
            <p:cNvPr id="172" name="Shape 172"/>
            <p:cNvSpPr txBox="1"/>
            <p:nvPr/>
          </p:nvSpPr>
          <p:spPr>
            <a:xfrm>
              <a:off x="0" y="1832782728"/>
              <a:ext cx="2147483646" cy="31470091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no-NO" sz="1800" b="0" i="0" u="none">
                  <a:solidFill>
                    <a:schemeClr val="dk1"/>
                  </a:solidFill>
                  <a:latin typeface="Calibri"/>
                  <a:ea typeface="Calibri"/>
                  <a:cs typeface="Calibri"/>
                  <a:sym typeface="Calibri"/>
                </a:rPr>
                <a:t>Kahn’s Academy og Bill Gates Foundation</a:t>
              </a:r>
            </a:p>
          </p:txBody>
        </p:sp>
        <p:pic>
          <p:nvPicPr>
            <p:cNvPr id="173" name="Shape 173" descr="Kahn Academy + Bill Gates.jpg"/>
            <p:cNvPicPr preferRelativeResize="0"/>
            <p:nvPr/>
          </p:nvPicPr>
          <p:blipFill rotWithShape="1">
            <a:blip r:embed="rId3">
              <a:alphaModFix/>
            </a:blip>
            <a:srcRect/>
            <a:stretch/>
          </p:blipFill>
          <p:spPr>
            <a:xfrm>
              <a:off x="35499736" y="0"/>
              <a:ext cx="1578816320" cy="1817366929"/>
            </a:xfrm>
            <a:prstGeom prst="rect">
              <a:avLst/>
            </a:prstGeom>
            <a:noFill/>
            <a:ln>
              <a:noFill/>
            </a:ln>
          </p:spPr>
        </p:pic>
      </p:grpSp>
      <p:grpSp>
        <p:nvGrpSpPr>
          <p:cNvPr id="174" name="Shape 174"/>
          <p:cNvGrpSpPr/>
          <p:nvPr/>
        </p:nvGrpSpPr>
        <p:grpSpPr>
          <a:xfrm>
            <a:off x="2001472" y="2589039"/>
            <a:ext cx="5481636" cy="3443287"/>
            <a:chOff x="0" y="0"/>
            <a:chExt cx="2147483647" cy="2147483647"/>
          </a:xfrm>
        </p:grpSpPr>
        <p:pic>
          <p:nvPicPr>
            <p:cNvPr id="175" name="Shape 175" descr="MEST1-702x336.jpg"/>
            <p:cNvPicPr preferRelativeResize="0"/>
            <p:nvPr/>
          </p:nvPicPr>
          <p:blipFill rotWithShape="1">
            <a:blip r:embed="rId4">
              <a:alphaModFix/>
            </a:blip>
            <a:srcRect/>
            <a:stretch/>
          </p:blipFill>
          <p:spPr>
            <a:xfrm>
              <a:off x="0" y="0"/>
              <a:ext cx="2062853801" cy="1571682127"/>
            </a:xfrm>
            <a:prstGeom prst="rect">
              <a:avLst/>
            </a:prstGeom>
            <a:noFill/>
            <a:ln>
              <a:noFill/>
            </a:ln>
          </p:spPr>
        </p:pic>
        <p:sp>
          <p:nvSpPr>
            <p:cNvPr id="176" name="Shape 176"/>
            <p:cNvSpPr txBox="1"/>
            <p:nvPr/>
          </p:nvSpPr>
          <p:spPr>
            <a:xfrm>
              <a:off x="3526273" y="1571682057"/>
              <a:ext cx="2143957373" cy="57580158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no-NO" sz="1800" b="0" i="0" u="none">
                  <a:solidFill>
                    <a:schemeClr val="dk1"/>
                  </a:solidFill>
                  <a:latin typeface="Calibri"/>
                  <a:ea typeface="Calibri"/>
                  <a:cs typeface="Calibri"/>
                  <a:sym typeface="Calibri"/>
                </a:rPr>
                <a:t>Jørn Lyseggen, studiekamerat fra Bergen Ingeniørhøgskole og CEO i Meltwate,r driver MEST tre steder i Afrika</a:t>
              </a:r>
            </a:p>
          </p:txBody>
        </p:sp>
      </p:grpSp>
      <p:grpSp>
        <p:nvGrpSpPr>
          <p:cNvPr id="177" name="Shape 177"/>
          <p:cNvGrpSpPr/>
          <p:nvPr/>
        </p:nvGrpSpPr>
        <p:grpSpPr>
          <a:xfrm>
            <a:off x="4895849" y="2852736"/>
            <a:ext cx="4356100" cy="3875086"/>
            <a:chOff x="0" y="0"/>
            <a:chExt cx="2147483646" cy="2147483646"/>
          </a:xfrm>
        </p:grpSpPr>
        <p:pic>
          <p:nvPicPr>
            <p:cNvPr id="178" name="Shape 178" descr="Frivillighetsprisen Hogst AS.jpg"/>
            <p:cNvPicPr preferRelativeResize="0"/>
            <p:nvPr/>
          </p:nvPicPr>
          <p:blipFill rotWithShape="1">
            <a:blip r:embed="rId5">
              <a:alphaModFix/>
            </a:blip>
            <a:srcRect/>
            <a:stretch/>
          </p:blipFill>
          <p:spPr>
            <a:xfrm>
              <a:off x="0" y="0"/>
              <a:ext cx="1916985812" cy="1615921202"/>
            </a:xfrm>
            <a:prstGeom prst="rect">
              <a:avLst/>
            </a:prstGeom>
            <a:noFill/>
            <a:ln>
              <a:noFill/>
            </a:ln>
          </p:spPr>
        </p:pic>
        <p:sp>
          <p:nvSpPr>
            <p:cNvPr id="179" name="Shape 179"/>
            <p:cNvSpPr txBox="1"/>
            <p:nvPr/>
          </p:nvSpPr>
          <p:spPr>
            <a:xfrm>
              <a:off x="0" y="1635870897"/>
              <a:ext cx="2147483646" cy="5116127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no-NO" sz="1800" b="0" i="0" u="none">
                  <a:solidFill>
                    <a:schemeClr val="dk1"/>
                  </a:solidFill>
                  <a:latin typeface="Calibri"/>
                  <a:ea typeface="Calibri"/>
                  <a:cs typeface="Calibri"/>
                  <a:sym typeface="Calibri"/>
                </a:rPr>
                <a:t>Trønder Energi har sammen med Røde Kors startet Hogst AS som nettopp vant Frivillighetsprisen 2016</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p:cTn id="12" dur="500"/>
                                        <p:tgtEl>
                                          <p:spTgt spid="1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7"/>
                                        </p:tgtEl>
                                        <p:attrNameLst>
                                          <p:attrName>style.visibility</p:attrName>
                                        </p:attrNameLst>
                                      </p:cBhvr>
                                      <p:to>
                                        <p:strVal val="visible"/>
                                      </p:to>
                                    </p:set>
                                    <p:animEffect transition="in" filter="fade">
                                      <p:cBhvr>
                                        <p:cTn id="17"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no-NO" sz="4400" b="0" i="0" u="none" strike="noStrike" cap="none" dirty="0">
                <a:solidFill>
                  <a:schemeClr val="dk1"/>
                </a:solidFill>
                <a:latin typeface="Calibri"/>
                <a:ea typeface="Calibri"/>
                <a:cs typeface="Calibri"/>
                <a:sym typeface="Calibri"/>
              </a:rPr>
              <a:t>Næringslivet engasjerer seg</a:t>
            </a:r>
          </a:p>
        </p:txBody>
      </p:sp>
      <p:pic>
        <p:nvPicPr>
          <p:cNvPr id="186" name="Shape 186" descr="Skjermbilde 2016-12-11 kl. 20.53.53.png"/>
          <p:cNvPicPr preferRelativeResize="0"/>
          <p:nvPr/>
        </p:nvPicPr>
        <p:blipFill rotWithShape="1">
          <a:blip r:embed="rId3">
            <a:alphaModFix/>
          </a:blip>
          <a:srcRect/>
          <a:stretch/>
        </p:blipFill>
        <p:spPr>
          <a:xfrm>
            <a:off x="900112" y="1983740"/>
            <a:ext cx="7537450" cy="4319587"/>
          </a:xfrm>
          <a:prstGeom prst="rect">
            <a:avLst/>
          </a:prstGeom>
          <a:noFill/>
          <a:ln>
            <a:noFill/>
          </a:ln>
        </p:spPr>
      </p:pic>
      <p:pic>
        <p:nvPicPr>
          <p:cNvPr id="185" name="Shape 185" descr="mid_logo.png"/>
          <p:cNvPicPr preferRelativeResize="0"/>
          <p:nvPr/>
        </p:nvPicPr>
        <p:blipFill rotWithShape="1">
          <a:blip r:embed="rId4">
            <a:alphaModFix/>
          </a:blip>
          <a:srcRect/>
          <a:stretch/>
        </p:blipFill>
        <p:spPr>
          <a:xfrm>
            <a:off x="7532560" y="1233330"/>
            <a:ext cx="1343024" cy="100806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85331" y="618518"/>
            <a:ext cx="8219183" cy="159617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nb-NO" cap="none" dirty="0" err="1">
                <a:solidFill>
                  <a:schemeClr val="dk1"/>
                </a:solidFill>
                <a:latin typeface="Calibri"/>
                <a:ea typeface="Calibri"/>
                <a:cs typeface="Calibri"/>
                <a:sym typeface="Calibri"/>
              </a:rPr>
              <a:t>micro:bit</a:t>
            </a:r>
            <a:r>
              <a:rPr lang="nb-NO" cap="none" dirty="0">
                <a:solidFill>
                  <a:schemeClr val="dk1"/>
                </a:solidFill>
                <a:latin typeface="Calibri"/>
                <a:ea typeface="Calibri"/>
                <a:cs typeface="Calibri"/>
                <a:sym typeface="Calibri"/>
              </a:rPr>
              <a:t>: Trene på å bruke teknologi </a:t>
            </a:r>
            <a:br>
              <a:rPr lang="nb-NO" b="0" i="0" u="none" strike="noStrike" cap="none" dirty="0">
                <a:solidFill>
                  <a:schemeClr val="dk1"/>
                </a:solidFill>
                <a:latin typeface="Calibri"/>
                <a:ea typeface="Calibri"/>
                <a:cs typeface="Calibri"/>
                <a:sym typeface="Calibri"/>
              </a:rPr>
            </a:br>
            <a:r>
              <a:rPr lang="nb-NO" b="0" i="0" u="none" strike="noStrike" cap="none" dirty="0">
                <a:solidFill>
                  <a:schemeClr val="dk1"/>
                </a:solidFill>
                <a:latin typeface="Calibri"/>
                <a:ea typeface="Calibri"/>
                <a:cs typeface="Calibri"/>
                <a:sym typeface="Calibri"/>
              </a:rPr>
              <a:t>U:turn: Bruker teknologi på talenter </a:t>
            </a:r>
            <a:endParaRPr lang="no-NO" b="0" i="0" u="none" strike="noStrike" cap="none" dirty="0">
              <a:solidFill>
                <a:schemeClr val="dk1"/>
              </a:solidFill>
              <a:latin typeface="Calibri"/>
              <a:ea typeface="Calibri"/>
              <a:cs typeface="Calibri"/>
              <a:sym typeface="Calibri"/>
            </a:endParaRPr>
          </a:p>
        </p:txBody>
      </p:sp>
      <p:grpSp>
        <p:nvGrpSpPr>
          <p:cNvPr id="192" name="Shape 192"/>
          <p:cNvGrpSpPr/>
          <p:nvPr/>
        </p:nvGrpSpPr>
        <p:grpSpPr>
          <a:xfrm>
            <a:off x="4968194" y="3584786"/>
            <a:ext cx="3097212" cy="1800225"/>
            <a:chOff x="0" y="0"/>
            <a:chExt cx="2147483646" cy="2147483647"/>
          </a:xfrm>
        </p:grpSpPr>
        <p:pic>
          <p:nvPicPr>
            <p:cNvPr id="193" name="Shape 193" descr="Human hands.jpg"/>
            <p:cNvPicPr preferRelativeResize="0"/>
            <p:nvPr/>
          </p:nvPicPr>
          <p:blipFill rotWithShape="1">
            <a:blip r:embed="rId3">
              <a:alphaModFix/>
            </a:blip>
            <a:srcRect/>
            <a:stretch/>
          </p:blipFill>
          <p:spPr>
            <a:xfrm>
              <a:off x="199765917" y="0"/>
              <a:ext cx="1747951817" cy="1691143938"/>
            </a:xfrm>
            <a:prstGeom prst="rect">
              <a:avLst/>
            </a:prstGeom>
            <a:noFill/>
            <a:ln>
              <a:noFill/>
            </a:ln>
          </p:spPr>
        </p:pic>
        <p:sp>
          <p:nvSpPr>
            <p:cNvPr id="194" name="Shape 194"/>
            <p:cNvSpPr txBox="1"/>
            <p:nvPr/>
          </p:nvSpPr>
          <p:spPr>
            <a:xfrm>
              <a:off x="0" y="1596757056"/>
              <a:ext cx="2147483646" cy="55072659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no-NO" sz="2400" b="0" i="0" u="none">
                  <a:solidFill>
                    <a:schemeClr val="dk1"/>
                  </a:solidFill>
                  <a:latin typeface="Calibri"/>
                  <a:ea typeface="Calibri"/>
                  <a:cs typeface="Calibri"/>
                  <a:sym typeface="Calibri"/>
                </a:rPr>
                <a:t>in a Digital World</a:t>
              </a:r>
            </a:p>
          </p:txBody>
        </p:sp>
        <p:sp>
          <p:nvSpPr>
            <p:cNvPr id="195" name="Shape 195"/>
            <p:cNvSpPr txBox="1"/>
            <p:nvPr/>
          </p:nvSpPr>
          <p:spPr>
            <a:xfrm>
              <a:off x="199765917" y="467596093"/>
              <a:ext cx="1747951817" cy="4772967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no-NO" sz="2000" b="0" i="0" u="none">
                  <a:solidFill>
                    <a:schemeClr val="dk1"/>
                  </a:solidFill>
                  <a:latin typeface="Calibri"/>
                  <a:ea typeface="Calibri"/>
                  <a:cs typeface="Calibri"/>
                  <a:sym typeface="Calibri"/>
                </a:rPr>
                <a:t>U:man</a:t>
              </a:r>
            </a:p>
          </p:txBody>
        </p:sp>
        <p:sp>
          <p:nvSpPr>
            <p:cNvPr id="196" name="Shape 196"/>
            <p:cNvSpPr txBox="1"/>
            <p:nvPr/>
          </p:nvSpPr>
          <p:spPr>
            <a:xfrm>
              <a:off x="199765917" y="0"/>
              <a:ext cx="1747951817" cy="2147483583"/>
            </a:xfrm>
            <a:prstGeom prst="rect">
              <a:avLst/>
            </a:prstGeom>
            <a:noFill/>
            <a:ln w="9525" cap="flat" cmpd="sng">
              <a:solidFill>
                <a:schemeClr val="dk1"/>
              </a:solidFill>
              <a:prstDash val="solid"/>
              <a:miter/>
              <a:headEnd type="none" w="med" len="med"/>
              <a:tailEnd type="none" w="med" len="med"/>
            </a:ln>
            <a:effectLst>
              <a:outerShdw blurRad="63500" dist="23000" dir="5400000">
                <a:srgbClr val="808080">
                  <a:alpha val="34901"/>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pic>
        <p:nvPicPr>
          <p:cNvPr id="2" name="Bilde 1"/>
          <p:cNvPicPr>
            <a:picLocks noChangeAspect="1"/>
          </p:cNvPicPr>
          <p:nvPr/>
        </p:nvPicPr>
        <p:blipFill>
          <a:blip r:embed="rId4"/>
          <a:stretch>
            <a:fillRect/>
          </a:stretch>
        </p:blipFill>
        <p:spPr>
          <a:xfrm>
            <a:off x="1311398" y="3621144"/>
            <a:ext cx="3259827" cy="206816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697524" y="216182"/>
            <a:ext cx="7773338" cy="159617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no-NO" sz="3200" b="0" i="0" u="none" strike="noStrike" cap="none" dirty="0">
                <a:solidFill>
                  <a:schemeClr val="dk1"/>
                </a:solidFill>
                <a:latin typeface="Calibri"/>
                <a:ea typeface="Calibri"/>
                <a:cs typeface="Calibri"/>
                <a:sym typeface="Calibri"/>
              </a:rPr>
              <a:t>Pilotprosjekt for ungdomsskolen</a:t>
            </a:r>
          </a:p>
        </p:txBody>
      </p:sp>
      <p:sp>
        <p:nvSpPr>
          <p:cNvPr id="203" name="Shape 203"/>
          <p:cNvSpPr txBox="1">
            <a:spLocks noGrp="1"/>
          </p:cNvSpPr>
          <p:nvPr>
            <p:ph sz="quarter" idx="13"/>
          </p:nvPr>
        </p:nvSpPr>
        <p:spPr>
          <a:xfrm>
            <a:off x="457200" y="1341437"/>
            <a:ext cx="7138986" cy="49672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no-NO" sz="2400" b="0" i="0" u="none" strike="noStrike" cap="none" dirty="0">
                <a:solidFill>
                  <a:schemeClr val="dk1"/>
                </a:solidFill>
                <a:latin typeface="Calibri"/>
                <a:ea typeface="Calibri"/>
                <a:cs typeface="Calibri"/>
                <a:sym typeface="Calibri"/>
              </a:rPr>
              <a:t>U:turn i samarbeid med det offentlige og med støtte fra næringslivet</a:t>
            </a:r>
          </a:p>
          <a:p>
            <a:pPr marL="742950" marR="0" lvl="1" indent="-285750" algn="l" rtl="0">
              <a:lnSpc>
                <a:spcPct val="100000"/>
              </a:lnSpc>
              <a:spcBef>
                <a:spcPts val="400"/>
              </a:spcBef>
              <a:spcAft>
                <a:spcPts val="0"/>
              </a:spcAft>
              <a:buClr>
                <a:schemeClr val="dk1"/>
              </a:buClr>
              <a:buSzPct val="100000"/>
              <a:buFont typeface="Arial"/>
              <a:buChar char="–"/>
            </a:pPr>
            <a:r>
              <a:rPr lang="no-NO" sz="2000" b="0" i="0" u="none" strike="noStrike" cap="none" dirty="0">
                <a:solidFill>
                  <a:schemeClr val="dk1"/>
                </a:solidFill>
                <a:latin typeface="Calibri"/>
                <a:ea typeface="Calibri"/>
                <a:cs typeface="Calibri"/>
                <a:sym typeface="Calibri"/>
              </a:rPr>
              <a:t>Charlottenlund ungdomsskole (Universitetsskole)</a:t>
            </a:r>
          </a:p>
          <a:p>
            <a:pPr marL="742950" marR="0" lvl="1" indent="-285750" algn="l" rtl="0">
              <a:lnSpc>
                <a:spcPct val="100000"/>
              </a:lnSpc>
              <a:spcBef>
                <a:spcPts val="400"/>
              </a:spcBef>
              <a:spcAft>
                <a:spcPts val="0"/>
              </a:spcAft>
              <a:buClr>
                <a:schemeClr val="dk1"/>
              </a:buClr>
              <a:buSzPct val="100000"/>
              <a:buFont typeface="Arial"/>
              <a:buChar char="–"/>
            </a:pPr>
            <a:r>
              <a:rPr lang="no-NO" sz="2000" b="0" i="0" u="none" strike="noStrike" cap="none" dirty="0">
                <a:solidFill>
                  <a:schemeClr val="dk1"/>
                </a:solidFill>
                <a:latin typeface="Calibri"/>
                <a:ea typeface="Calibri"/>
                <a:cs typeface="Calibri"/>
                <a:sym typeface="Calibri"/>
              </a:rPr>
              <a:t>Vitensenteret og Skolelaboratoriet</a:t>
            </a:r>
          </a:p>
          <a:p>
            <a:pPr marL="742950" marR="0" lvl="1" indent="-285750" algn="l" rtl="0">
              <a:lnSpc>
                <a:spcPct val="100000"/>
              </a:lnSpc>
              <a:spcBef>
                <a:spcPts val="400"/>
              </a:spcBef>
              <a:spcAft>
                <a:spcPts val="0"/>
              </a:spcAft>
              <a:buClr>
                <a:schemeClr val="dk1"/>
              </a:buClr>
              <a:buSzPct val="100000"/>
              <a:buFont typeface="Arial"/>
              <a:buChar char="–"/>
            </a:pPr>
            <a:r>
              <a:rPr lang="no-NO" sz="2000" b="0" i="0" u="none" strike="noStrike" cap="none" dirty="0">
                <a:solidFill>
                  <a:schemeClr val="dk1"/>
                </a:solidFill>
                <a:latin typeface="Calibri"/>
                <a:ea typeface="Calibri"/>
                <a:cs typeface="Calibri"/>
                <a:sym typeface="Calibri"/>
              </a:rPr>
              <a:t>NTNU forskning</a:t>
            </a:r>
          </a:p>
          <a:p>
            <a:pPr marL="1143000" marR="0" lvl="2" indent="-228600" algn="l" rtl="0">
              <a:lnSpc>
                <a:spcPct val="100000"/>
              </a:lnSpc>
              <a:spcBef>
                <a:spcPts val="320"/>
              </a:spcBef>
              <a:spcAft>
                <a:spcPts val="0"/>
              </a:spcAft>
              <a:buClr>
                <a:schemeClr val="dk1"/>
              </a:buClr>
              <a:buSzPct val="100000"/>
              <a:buFont typeface="Arial"/>
              <a:buChar char="•"/>
            </a:pPr>
            <a:r>
              <a:rPr lang="no-NO" sz="1600" b="0" i="0" u="none" strike="noStrike" cap="none" dirty="0">
                <a:solidFill>
                  <a:schemeClr val="dk1"/>
                </a:solidFill>
                <a:latin typeface="Calibri"/>
                <a:ea typeface="Calibri"/>
                <a:cs typeface="Calibri"/>
                <a:sym typeface="Calibri"/>
              </a:rPr>
              <a:t>Institutt for pedagogikk og livslang læring</a:t>
            </a:r>
          </a:p>
          <a:p>
            <a:pPr marL="1143000" marR="0" lvl="2" indent="-228600" algn="l" rtl="0">
              <a:lnSpc>
                <a:spcPct val="100000"/>
              </a:lnSpc>
              <a:spcBef>
                <a:spcPts val="320"/>
              </a:spcBef>
              <a:spcAft>
                <a:spcPts val="0"/>
              </a:spcAft>
              <a:buClr>
                <a:schemeClr val="dk1"/>
              </a:buClr>
              <a:buSzPct val="100000"/>
              <a:buFont typeface="Arial"/>
              <a:buChar char="•"/>
            </a:pPr>
            <a:r>
              <a:rPr lang="no-NO" sz="1600" b="0" i="0" u="none" strike="noStrike" cap="none" dirty="0">
                <a:solidFill>
                  <a:schemeClr val="dk1"/>
                </a:solidFill>
                <a:latin typeface="Calibri"/>
                <a:ea typeface="Calibri"/>
                <a:cs typeface="Calibri"/>
                <a:sym typeface="Calibri"/>
              </a:rPr>
              <a:t>Institutt for psykologi</a:t>
            </a:r>
          </a:p>
          <a:p>
            <a:pPr marL="342900" marR="0" lvl="0" indent="-342900" algn="l" rtl="0">
              <a:lnSpc>
                <a:spcPct val="100000"/>
              </a:lnSpc>
              <a:spcBef>
                <a:spcPts val="480"/>
              </a:spcBef>
              <a:spcAft>
                <a:spcPts val="0"/>
              </a:spcAft>
              <a:buClr>
                <a:schemeClr val="dk1"/>
              </a:buClr>
              <a:buSzPct val="100000"/>
              <a:buFont typeface="Arial"/>
              <a:buChar char="•"/>
            </a:pPr>
            <a:r>
              <a:rPr lang="no-NO" sz="2400" b="0" i="0" u="none" strike="noStrike" cap="none" dirty="0">
                <a:solidFill>
                  <a:schemeClr val="dk1"/>
                </a:solidFill>
                <a:latin typeface="Calibri"/>
                <a:ea typeface="Calibri"/>
                <a:cs typeface="Calibri"/>
                <a:sym typeface="Calibri"/>
              </a:rPr>
              <a:t>Skolevegrere med tilpasset opplegg</a:t>
            </a:r>
          </a:p>
          <a:p>
            <a:pPr marL="742950" marR="0" lvl="1" indent="-285750" algn="l" rtl="0">
              <a:lnSpc>
                <a:spcPct val="100000"/>
              </a:lnSpc>
              <a:spcBef>
                <a:spcPts val="400"/>
              </a:spcBef>
              <a:spcAft>
                <a:spcPts val="0"/>
              </a:spcAft>
              <a:buClr>
                <a:schemeClr val="dk1"/>
              </a:buClr>
              <a:buSzPct val="100000"/>
              <a:buFont typeface="Arial"/>
              <a:buChar char="–"/>
            </a:pPr>
            <a:r>
              <a:rPr lang="no-NO" sz="2000" b="0" i="0" u="none" strike="noStrike" cap="none" dirty="0">
                <a:solidFill>
                  <a:schemeClr val="dk1"/>
                </a:solidFill>
                <a:latin typeface="Calibri"/>
                <a:ea typeface="Calibri"/>
                <a:cs typeface="Calibri"/>
                <a:sym typeface="Calibri"/>
              </a:rPr>
              <a:t>Alternativ til skolen en dag i uken</a:t>
            </a:r>
          </a:p>
          <a:p>
            <a:pPr marL="742950" marR="0" lvl="1" indent="-285750" algn="l" rtl="0">
              <a:lnSpc>
                <a:spcPct val="100000"/>
              </a:lnSpc>
              <a:spcBef>
                <a:spcPts val="400"/>
              </a:spcBef>
              <a:spcAft>
                <a:spcPts val="0"/>
              </a:spcAft>
              <a:buClr>
                <a:schemeClr val="dk1"/>
              </a:buClr>
              <a:buSzPct val="100000"/>
              <a:buFont typeface="Arial"/>
              <a:buChar char="–"/>
            </a:pPr>
            <a:r>
              <a:rPr lang="no-NO" sz="2000" b="0" i="0" u="none" strike="noStrike" cap="none" dirty="0">
                <a:solidFill>
                  <a:schemeClr val="dk1"/>
                </a:solidFill>
                <a:latin typeface="Calibri"/>
                <a:ea typeface="Calibri"/>
                <a:cs typeface="Calibri"/>
                <a:sym typeface="Calibri"/>
              </a:rPr>
              <a:t>Basert på erfaringer fra tidligere U:turn</a:t>
            </a:r>
            <a:br>
              <a:rPr lang="no-NO" sz="2000" b="0" i="0" u="none" strike="noStrike" cap="none" dirty="0">
                <a:solidFill>
                  <a:schemeClr val="dk1"/>
                </a:solidFill>
                <a:latin typeface="Calibri"/>
                <a:ea typeface="Calibri"/>
                <a:cs typeface="Calibri"/>
                <a:sym typeface="Calibri"/>
              </a:rPr>
            </a:br>
            <a:r>
              <a:rPr lang="no-NO" sz="2000" b="0" i="0" u="none" strike="noStrike" cap="none" dirty="0">
                <a:solidFill>
                  <a:schemeClr val="dk1"/>
                </a:solidFill>
                <a:latin typeface="Calibri"/>
                <a:ea typeface="Calibri"/>
                <a:cs typeface="Calibri"/>
                <a:sym typeface="Calibri"/>
              </a:rPr>
              <a:t>pilotprosjekt og alternativ pedagogikk</a:t>
            </a:r>
          </a:p>
          <a:p>
            <a:pPr marL="742950" marR="0" lvl="1" indent="-285750" algn="l" rtl="0">
              <a:lnSpc>
                <a:spcPct val="100000"/>
              </a:lnSpc>
              <a:spcBef>
                <a:spcPts val="400"/>
              </a:spcBef>
              <a:spcAft>
                <a:spcPts val="0"/>
              </a:spcAft>
              <a:buClr>
                <a:schemeClr val="dk1"/>
              </a:buClr>
              <a:buSzPct val="100000"/>
              <a:buFont typeface="Arial"/>
              <a:buChar char="–"/>
            </a:pPr>
            <a:r>
              <a:rPr lang="no-NO" sz="2000" b="0" i="0" u="none" strike="noStrike" cap="none" dirty="0">
                <a:solidFill>
                  <a:schemeClr val="dk1"/>
                </a:solidFill>
                <a:latin typeface="Calibri"/>
                <a:ea typeface="Calibri"/>
                <a:cs typeface="Calibri"/>
                <a:sym typeface="Calibri"/>
              </a:rPr>
              <a:t>Teknologi som verktøy </a:t>
            </a:r>
            <a:br>
              <a:rPr lang="nb-NO" sz="2000" b="0" i="0" u="none" strike="noStrike" cap="none" dirty="0">
                <a:solidFill>
                  <a:schemeClr val="dk1"/>
                </a:solidFill>
                <a:latin typeface="Calibri"/>
                <a:ea typeface="Calibri"/>
                <a:cs typeface="Calibri"/>
                <a:sym typeface="Calibri"/>
              </a:rPr>
            </a:br>
            <a:r>
              <a:rPr lang="nb-NO" sz="2000" b="0" i="0" u="none" strike="noStrike" cap="none" dirty="0">
                <a:solidFill>
                  <a:schemeClr val="dk1"/>
                </a:solidFill>
                <a:latin typeface="Calibri"/>
                <a:ea typeface="Calibri"/>
                <a:cs typeface="Calibri"/>
                <a:sym typeface="Calibri"/>
              </a:rPr>
              <a:t> </a:t>
            </a:r>
            <a:r>
              <a:rPr lang="no-NO" sz="2000" b="0" i="0" u="none" strike="noStrike" cap="none" dirty="0">
                <a:solidFill>
                  <a:schemeClr val="dk1"/>
                </a:solidFill>
                <a:latin typeface="Calibri"/>
                <a:ea typeface="Calibri"/>
                <a:cs typeface="Calibri"/>
                <a:sym typeface="Calibri"/>
              </a:rPr>
              <a:t>for læring og kreativitet</a:t>
            </a:r>
          </a:p>
          <a:p>
            <a:pPr marL="742950" marR="0" lvl="1" indent="-285750" algn="l" rtl="0">
              <a:lnSpc>
                <a:spcPct val="100000"/>
              </a:lnSpc>
              <a:spcBef>
                <a:spcPts val="4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742950" marR="0" lvl="1" indent="-285750" algn="l" rtl="0">
              <a:lnSpc>
                <a:spcPct val="100000"/>
              </a:lnSpc>
              <a:spcBef>
                <a:spcPts val="4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spcBef>
                <a:spcPts val="400"/>
              </a:spcBef>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p:txBody>
      </p:sp>
      <p:pic>
        <p:nvPicPr>
          <p:cNvPr id="204" name="Shape 204" descr="Charlottenlund ungdomsskole.jpg"/>
          <p:cNvPicPr preferRelativeResize="0"/>
          <p:nvPr/>
        </p:nvPicPr>
        <p:blipFill rotWithShape="1">
          <a:blip r:embed="rId3">
            <a:alphaModFix/>
          </a:blip>
          <a:srcRect/>
          <a:stretch/>
        </p:blipFill>
        <p:spPr>
          <a:xfrm>
            <a:off x="5651500" y="4508500"/>
            <a:ext cx="3421062" cy="2287587"/>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Effect transition="in" filter="fade">
                                      <p:cBhvr>
                                        <p:cTn id="7" dur="500"/>
                                        <p:tgtEl>
                                          <p:spTgt spid="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xEl>
                                              <p:pRg st="1" end="1"/>
                                            </p:txEl>
                                          </p:spTgt>
                                        </p:tgtEl>
                                        <p:attrNameLst>
                                          <p:attrName>style.visibility</p:attrName>
                                        </p:attrNameLst>
                                      </p:cBhvr>
                                      <p:to>
                                        <p:strVal val="visible"/>
                                      </p:to>
                                    </p:set>
                                    <p:animEffect transition="in" filter="fade">
                                      <p:cBhvr>
                                        <p:cTn id="12" dur="500"/>
                                        <p:tgtEl>
                                          <p:spTgt spid="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xEl>
                                              <p:pRg st="2" end="2"/>
                                            </p:txEl>
                                          </p:spTgt>
                                        </p:tgtEl>
                                        <p:attrNameLst>
                                          <p:attrName>style.visibility</p:attrName>
                                        </p:attrNameLst>
                                      </p:cBhvr>
                                      <p:to>
                                        <p:strVal val="visible"/>
                                      </p:to>
                                    </p:set>
                                    <p:animEffect transition="in" filter="fade">
                                      <p:cBhvr>
                                        <p:cTn id="17" dur="500"/>
                                        <p:tgtEl>
                                          <p:spTgt spid="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3">
                                            <p:txEl>
                                              <p:pRg st="3" end="3"/>
                                            </p:txEl>
                                          </p:spTgt>
                                        </p:tgtEl>
                                        <p:attrNameLst>
                                          <p:attrName>style.visibility</p:attrName>
                                        </p:attrNameLst>
                                      </p:cBhvr>
                                      <p:to>
                                        <p:strVal val="visible"/>
                                      </p:to>
                                    </p:set>
                                    <p:animEffect transition="in" filter="fade">
                                      <p:cBhvr>
                                        <p:cTn id="22" dur="500"/>
                                        <p:tgtEl>
                                          <p:spTgt spid="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xEl>
                                              <p:pRg st="4" end="4"/>
                                            </p:txEl>
                                          </p:spTgt>
                                        </p:tgtEl>
                                        <p:attrNameLst>
                                          <p:attrName>style.visibility</p:attrName>
                                        </p:attrNameLst>
                                      </p:cBhvr>
                                      <p:to>
                                        <p:strVal val="visible"/>
                                      </p:to>
                                    </p:set>
                                    <p:animEffect transition="in" filter="fade">
                                      <p:cBhvr>
                                        <p:cTn id="27" dur="500"/>
                                        <p:tgtEl>
                                          <p:spTgt spid="2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3">
                                            <p:txEl>
                                              <p:pRg st="5" end="5"/>
                                            </p:txEl>
                                          </p:spTgt>
                                        </p:tgtEl>
                                        <p:attrNameLst>
                                          <p:attrName>style.visibility</p:attrName>
                                        </p:attrNameLst>
                                      </p:cBhvr>
                                      <p:to>
                                        <p:strVal val="visible"/>
                                      </p:to>
                                    </p:set>
                                    <p:animEffect transition="in" filter="fade">
                                      <p:cBhvr>
                                        <p:cTn id="32" dur="500"/>
                                        <p:tgtEl>
                                          <p:spTgt spid="2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3">
                                            <p:txEl>
                                              <p:pRg st="6" end="6"/>
                                            </p:txEl>
                                          </p:spTgt>
                                        </p:tgtEl>
                                        <p:attrNameLst>
                                          <p:attrName>style.visibility</p:attrName>
                                        </p:attrNameLst>
                                      </p:cBhvr>
                                      <p:to>
                                        <p:strVal val="visible"/>
                                      </p:to>
                                    </p:set>
                                    <p:animEffect transition="in" filter="fade">
                                      <p:cBhvr>
                                        <p:cTn id="37" dur="500"/>
                                        <p:tgtEl>
                                          <p:spTgt spid="2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3">
                                            <p:txEl>
                                              <p:pRg st="7" end="7"/>
                                            </p:txEl>
                                          </p:spTgt>
                                        </p:tgtEl>
                                        <p:attrNameLst>
                                          <p:attrName>style.visibility</p:attrName>
                                        </p:attrNameLst>
                                      </p:cBhvr>
                                      <p:to>
                                        <p:strVal val="visible"/>
                                      </p:to>
                                    </p:set>
                                    <p:animEffect transition="in" filter="fade">
                                      <p:cBhvr>
                                        <p:cTn id="42" dur="500"/>
                                        <p:tgtEl>
                                          <p:spTgt spid="2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3">
                                            <p:txEl>
                                              <p:pRg st="8" end="8"/>
                                            </p:txEl>
                                          </p:spTgt>
                                        </p:tgtEl>
                                        <p:attrNameLst>
                                          <p:attrName>style.visibility</p:attrName>
                                        </p:attrNameLst>
                                      </p:cBhvr>
                                      <p:to>
                                        <p:strVal val="visible"/>
                                      </p:to>
                                    </p:set>
                                    <p:animEffect transition="in" filter="fade">
                                      <p:cBhvr>
                                        <p:cTn id="47" dur="500"/>
                                        <p:tgtEl>
                                          <p:spTgt spid="20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3">
                                            <p:txEl>
                                              <p:pRg st="9" end="9"/>
                                            </p:txEl>
                                          </p:spTgt>
                                        </p:tgtEl>
                                        <p:attrNameLst>
                                          <p:attrName>style.visibility</p:attrName>
                                        </p:attrNameLst>
                                      </p:cBhvr>
                                      <p:to>
                                        <p:strVal val="visible"/>
                                      </p:to>
                                    </p:set>
                                    <p:animEffect transition="in" filter="fade">
                                      <p:cBhvr>
                                        <p:cTn id="52" dur="500"/>
                                        <p:tgtEl>
                                          <p:spTgt spid="2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no-NO" sz="4400" b="0" i="0" u="none" strike="noStrike" cap="none">
                <a:solidFill>
                  <a:schemeClr val="dk1"/>
                </a:solidFill>
                <a:latin typeface="Calibri"/>
                <a:ea typeface="Calibri"/>
                <a:cs typeface="Calibri"/>
                <a:sym typeface="Calibri"/>
              </a:rPr>
              <a:t>«What’s in it» for YOU (and U:)?</a:t>
            </a:r>
          </a:p>
        </p:txBody>
      </p:sp>
      <p:sp>
        <p:nvSpPr>
          <p:cNvPr id="211" name="Shape 211"/>
          <p:cNvSpPr txBox="1">
            <a:spLocks noGrp="1"/>
          </p:cNvSpPr>
          <p:nvPr>
            <p:ph sz="quarter" idx="13"/>
          </p:nvPr>
        </p:nvSpPr>
        <p:spPr>
          <a:xfrm>
            <a:off x="685332" y="1891605"/>
            <a:ext cx="7772870" cy="342410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no-NO" sz="3000" b="0" i="0" u="none" dirty="0">
                <a:solidFill>
                  <a:schemeClr val="dk1"/>
                </a:solidFill>
                <a:latin typeface="Calibri"/>
                <a:ea typeface="Calibri"/>
                <a:cs typeface="Calibri"/>
                <a:sym typeface="Calibri"/>
              </a:rPr>
              <a:t>Intern verdibygging</a:t>
            </a:r>
          </a:p>
          <a:p>
            <a:pPr marL="742950" marR="0" lvl="1" indent="-285750" algn="l" rtl="0">
              <a:lnSpc>
                <a:spcPct val="80000"/>
              </a:lnSpc>
              <a:spcBef>
                <a:spcPts val="520"/>
              </a:spcBef>
              <a:spcAft>
                <a:spcPts val="0"/>
              </a:spcAft>
              <a:buClr>
                <a:schemeClr val="dk1"/>
              </a:buClr>
              <a:buSzPct val="100000"/>
              <a:buFont typeface="Arial"/>
              <a:buChar char="–"/>
            </a:pPr>
            <a:r>
              <a:rPr lang="no-NO" sz="2600" b="0" i="0" u="none" strike="noStrike" cap="none" dirty="0">
                <a:solidFill>
                  <a:schemeClr val="dk1"/>
                </a:solidFill>
                <a:latin typeface="Calibri"/>
                <a:ea typeface="Calibri"/>
                <a:cs typeface="Calibri"/>
                <a:sym typeface="Calibri"/>
              </a:rPr>
              <a:t>Bygge en sterk verdibasert identitet som gir bærekraft for fremtiden</a:t>
            </a:r>
          </a:p>
          <a:p>
            <a:pPr marL="742950" marR="0" lvl="1" indent="-285750" algn="l" rtl="0">
              <a:lnSpc>
                <a:spcPct val="80000"/>
              </a:lnSpc>
              <a:spcBef>
                <a:spcPts val="520"/>
              </a:spcBef>
              <a:spcAft>
                <a:spcPts val="0"/>
              </a:spcAft>
              <a:buClr>
                <a:schemeClr val="dk1"/>
              </a:buClr>
              <a:buSzPct val="100000"/>
              <a:buFont typeface="Arial"/>
              <a:buChar char="–"/>
            </a:pPr>
            <a:r>
              <a:rPr lang="no-NO" sz="2600" b="0" i="0" u="none" strike="noStrike" cap="none" dirty="0">
                <a:solidFill>
                  <a:schemeClr val="dk1"/>
                </a:solidFill>
                <a:latin typeface="Calibri"/>
                <a:ea typeface="Calibri"/>
                <a:cs typeface="Calibri"/>
                <a:sym typeface="Calibri"/>
              </a:rPr>
              <a:t>Relevant for intern læring og fremtidig næringsutvikling</a:t>
            </a:r>
          </a:p>
          <a:p>
            <a:pPr marL="342900" marR="0" lvl="0" indent="-342900" algn="l" rtl="0">
              <a:lnSpc>
                <a:spcPct val="80000"/>
              </a:lnSpc>
              <a:spcBef>
                <a:spcPts val="600"/>
              </a:spcBef>
              <a:spcAft>
                <a:spcPts val="0"/>
              </a:spcAft>
              <a:buClr>
                <a:schemeClr val="dk1"/>
              </a:buClr>
              <a:buSzPct val="100000"/>
              <a:buFont typeface="Arial"/>
              <a:buChar char="•"/>
            </a:pPr>
            <a:r>
              <a:rPr lang="no-NO" sz="3000" b="0" i="0" u="none" dirty="0">
                <a:solidFill>
                  <a:schemeClr val="dk1"/>
                </a:solidFill>
                <a:latin typeface="Calibri"/>
                <a:ea typeface="Calibri"/>
                <a:cs typeface="Calibri"/>
                <a:sym typeface="Calibri"/>
              </a:rPr>
              <a:t>Ekstern verdibygging</a:t>
            </a:r>
          </a:p>
          <a:p>
            <a:pPr marL="742950" marR="0" lvl="1" indent="-285750" algn="l" rtl="0">
              <a:lnSpc>
                <a:spcPct val="80000"/>
              </a:lnSpc>
              <a:spcBef>
                <a:spcPts val="520"/>
              </a:spcBef>
              <a:spcAft>
                <a:spcPts val="0"/>
              </a:spcAft>
              <a:buClr>
                <a:schemeClr val="dk1"/>
              </a:buClr>
              <a:buSzPct val="100000"/>
              <a:buFont typeface="Arial"/>
              <a:buChar char="–"/>
            </a:pPr>
            <a:r>
              <a:rPr lang="no-NO" sz="2600" b="0" i="0" u="none" strike="noStrike" cap="none" dirty="0">
                <a:solidFill>
                  <a:schemeClr val="dk1"/>
                </a:solidFill>
                <a:latin typeface="Calibri"/>
                <a:ea typeface="Calibri"/>
                <a:cs typeface="Calibri"/>
                <a:sym typeface="Calibri"/>
              </a:rPr>
              <a:t>Forankre bedriftens relevans og anerkjennelse i grunnleggende samfunnsbehov med stor etterspørsel</a:t>
            </a:r>
          </a:p>
          <a:p>
            <a:pPr marL="742950" marR="0" lvl="1" indent="-285750" algn="l" rtl="0">
              <a:lnSpc>
                <a:spcPct val="80000"/>
              </a:lnSpc>
              <a:spcBef>
                <a:spcPts val="520"/>
              </a:spcBef>
              <a:spcAft>
                <a:spcPts val="0"/>
              </a:spcAft>
              <a:buClr>
                <a:schemeClr val="dk1"/>
              </a:buClr>
              <a:buSzPct val="100000"/>
              <a:buFont typeface="Arial"/>
              <a:buChar char="–"/>
            </a:pPr>
            <a:r>
              <a:rPr lang="no-NO" sz="2600" b="0" i="0" u="none" strike="noStrike" cap="none" dirty="0">
                <a:solidFill>
                  <a:schemeClr val="dk1"/>
                </a:solidFill>
                <a:latin typeface="Calibri"/>
                <a:ea typeface="Calibri"/>
                <a:cs typeface="Calibri"/>
                <a:sym typeface="Calibri"/>
              </a:rPr>
              <a:t>Tiltrekke nye medarbeidere med de rette kvaliteter for fremtidig næringsutvikling</a:t>
            </a:r>
          </a:p>
          <a:p>
            <a:pPr marL="742950" marR="0" lvl="1" indent="-285750" algn="l" rtl="0">
              <a:lnSpc>
                <a:spcPct val="80000"/>
              </a:lnSpc>
              <a:spcBef>
                <a:spcPts val="520"/>
              </a:spcBef>
              <a:spcAft>
                <a:spcPts val="0"/>
              </a:spcAft>
              <a:buClr>
                <a:schemeClr val="dk1"/>
              </a:buClr>
              <a:buSzPct val="100000"/>
              <a:buFont typeface="Arial"/>
              <a:buChar char="–"/>
            </a:pPr>
            <a:r>
              <a:rPr lang="no-NO" sz="2600" b="0" i="0" u="none" strike="noStrike" cap="none" dirty="0">
                <a:solidFill>
                  <a:schemeClr val="dk1"/>
                </a:solidFill>
                <a:latin typeface="Calibri"/>
                <a:ea typeface="Calibri"/>
                <a:cs typeface="Calibri"/>
                <a:sym typeface="Calibri"/>
              </a:rPr>
              <a:t>Sette varige spor for ettertiden</a:t>
            </a:r>
          </a:p>
          <a:p>
            <a:pPr marL="342900" marR="0" lvl="0" indent="-342900" algn="l" rtl="0">
              <a:spcBef>
                <a:spcPts val="520"/>
              </a:spcBef>
              <a:buClr>
                <a:schemeClr val="dk1"/>
              </a:buClr>
              <a:buSzPct val="100000"/>
              <a:buFont typeface="Arial"/>
              <a:buNone/>
            </a:pPr>
            <a:endParaRPr sz="26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animEffect transition="in" filter="fade">
                                      <p:cBhvr>
                                        <p:cTn id="7" dur="750"/>
                                        <p:tgtEl>
                                          <p:spTgt spid="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xEl>
                                              <p:pRg st="1" end="1"/>
                                            </p:txEl>
                                          </p:spTgt>
                                        </p:tgtEl>
                                        <p:attrNameLst>
                                          <p:attrName>style.visibility</p:attrName>
                                        </p:attrNameLst>
                                      </p:cBhvr>
                                      <p:to>
                                        <p:strVal val="visible"/>
                                      </p:to>
                                    </p:set>
                                    <p:animEffect transition="in" filter="fade">
                                      <p:cBhvr>
                                        <p:cTn id="12" dur="750"/>
                                        <p:tgtEl>
                                          <p:spTgt spid="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1">
                                            <p:txEl>
                                              <p:pRg st="2" end="2"/>
                                            </p:txEl>
                                          </p:spTgt>
                                        </p:tgtEl>
                                        <p:attrNameLst>
                                          <p:attrName>style.visibility</p:attrName>
                                        </p:attrNameLst>
                                      </p:cBhvr>
                                      <p:to>
                                        <p:strVal val="visible"/>
                                      </p:to>
                                    </p:set>
                                    <p:animEffect transition="in" filter="fade">
                                      <p:cBhvr>
                                        <p:cTn id="17" dur="750"/>
                                        <p:tgtEl>
                                          <p:spTgt spid="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
                                            <p:txEl>
                                              <p:pRg st="3" end="3"/>
                                            </p:txEl>
                                          </p:spTgt>
                                        </p:tgtEl>
                                        <p:attrNameLst>
                                          <p:attrName>style.visibility</p:attrName>
                                        </p:attrNameLst>
                                      </p:cBhvr>
                                      <p:to>
                                        <p:strVal val="visible"/>
                                      </p:to>
                                    </p:set>
                                    <p:animEffect transition="in" filter="fade">
                                      <p:cBhvr>
                                        <p:cTn id="22" dur="750"/>
                                        <p:tgtEl>
                                          <p:spTgt spid="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xEl>
                                              <p:pRg st="4" end="4"/>
                                            </p:txEl>
                                          </p:spTgt>
                                        </p:tgtEl>
                                        <p:attrNameLst>
                                          <p:attrName>style.visibility</p:attrName>
                                        </p:attrNameLst>
                                      </p:cBhvr>
                                      <p:to>
                                        <p:strVal val="visible"/>
                                      </p:to>
                                    </p:set>
                                    <p:animEffect transition="in" filter="fade">
                                      <p:cBhvr>
                                        <p:cTn id="27" dur="750"/>
                                        <p:tgtEl>
                                          <p:spTgt spid="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1">
                                            <p:txEl>
                                              <p:pRg st="5" end="5"/>
                                            </p:txEl>
                                          </p:spTgt>
                                        </p:tgtEl>
                                        <p:attrNameLst>
                                          <p:attrName>style.visibility</p:attrName>
                                        </p:attrNameLst>
                                      </p:cBhvr>
                                      <p:to>
                                        <p:strVal val="visible"/>
                                      </p:to>
                                    </p:set>
                                    <p:animEffect transition="in" filter="fade">
                                      <p:cBhvr>
                                        <p:cTn id="32" dur="750"/>
                                        <p:tgtEl>
                                          <p:spTgt spid="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1">
                                            <p:txEl>
                                              <p:pRg st="6" end="6"/>
                                            </p:txEl>
                                          </p:spTgt>
                                        </p:tgtEl>
                                        <p:attrNameLst>
                                          <p:attrName>style.visibility</p:attrName>
                                        </p:attrNameLst>
                                      </p:cBhvr>
                                      <p:to>
                                        <p:strVal val="visible"/>
                                      </p:to>
                                    </p:set>
                                    <p:animEffect transition="in" filter="fade">
                                      <p:cBhvr>
                                        <p:cTn id="37" dur="750"/>
                                        <p:tgtEl>
                                          <p:spTgt spid="2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
                                            <p:txEl>
                                              <p:pRg st="7" end="7"/>
                                            </p:txEl>
                                          </p:spTgt>
                                        </p:tgtEl>
                                        <p:attrNameLst>
                                          <p:attrName>style.visibility</p:attrName>
                                        </p:attrNameLst>
                                      </p:cBhvr>
                                      <p:to>
                                        <p:strVal val="visible"/>
                                      </p:to>
                                    </p:set>
                                    <p:animEffect transition="in" filter="fade">
                                      <p:cBhvr>
                                        <p:cTn id="42" dur="750"/>
                                        <p:tgtEl>
                                          <p:spTgt spid="2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Shape 216"/>
          <p:cNvSpPr txBox="1"/>
          <p:nvPr/>
        </p:nvSpPr>
        <p:spPr>
          <a:xfrm>
            <a:off x="682625" y="2633661"/>
            <a:ext cx="4681536" cy="12318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no-NO" sz="2800" b="1" i="0" u="none" strike="noStrike" cap="none">
                <a:solidFill>
                  <a:schemeClr val="lt1"/>
                </a:solidFill>
                <a:latin typeface="Helvetica Neue"/>
                <a:ea typeface="Helvetica Neue"/>
                <a:cs typeface="Helvetica Neue"/>
                <a:sym typeface="Helvetica Neue"/>
              </a:rPr>
              <a:t>U:turn in a Digital World</a:t>
            </a:r>
          </a:p>
          <a:p>
            <a:pPr marL="0" marR="0" lvl="0" indent="0" algn="ctr" rtl="0">
              <a:lnSpc>
                <a:spcPct val="100000"/>
              </a:lnSpc>
              <a:spcBef>
                <a:spcPts val="0"/>
              </a:spcBef>
              <a:spcAft>
                <a:spcPts val="0"/>
              </a:spcAft>
              <a:buClr>
                <a:schemeClr val="lt1"/>
              </a:buClr>
              <a:buSzPct val="25000"/>
              <a:buFont typeface="Helvetica Neue"/>
              <a:buNone/>
            </a:pPr>
            <a:r>
              <a:rPr lang="no-NO" sz="1600" b="1" i="0" u="none" strike="noStrike" cap="none">
                <a:solidFill>
                  <a:schemeClr val="lt1"/>
                </a:solidFill>
                <a:latin typeface="Helvetica Neue"/>
                <a:ea typeface="Helvetica Neue"/>
                <a:cs typeface="Helvetica Neue"/>
                <a:sym typeface="Helvetica Neue"/>
              </a:rPr>
              <a:t>Initiating global movements locally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97512" y="115886"/>
            <a:ext cx="3395661" cy="280828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no-NO" sz="4400" b="0" i="0" u="none" strike="noStrike" cap="none">
                <a:solidFill>
                  <a:schemeClr val="dk1"/>
                </a:solidFill>
                <a:latin typeface="Calibri"/>
                <a:ea typeface="Calibri"/>
                <a:cs typeface="Calibri"/>
                <a:sym typeface="Calibri"/>
              </a:rPr>
              <a:t>Samfunns-utfordringen</a:t>
            </a:r>
          </a:p>
        </p:txBody>
      </p:sp>
      <p:pic>
        <p:nvPicPr>
          <p:cNvPr id="96" name="Shape 96" descr="Skjermbilde 2016-12-09 kl. 09.06.01.png"/>
          <p:cNvPicPr preferRelativeResize="0">
            <a:picLocks noGrp="1"/>
          </p:cNvPicPr>
          <p:nvPr>
            <p:ph sz="quarter" idx="13"/>
          </p:nvPr>
        </p:nvPicPr>
        <p:blipFill rotWithShape="1">
          <a:blip r:embed="rId3">
            <a:alphaModFix/>
          </a:blip>
          <a:srcRect l="765" t="1878" r="1100" b="2779"/>
          <a:stretch/>
        </p:blipFill>
        <p:spPr>
          <a:xfrm>
            <a:off x="17461" y="23811"/>
            <a:ext cx="5130800" cy="4052886"/>
          </a:xfrm>
          <a:prstGeom prst="rect">
            <a:avLst/>
          </a:prstGeom>
          <a:noFill/>
          <a:ln>
            <a:noFill/>
          </a:ln>
        </p:spPr>
      </p:pic>
      <p:pic>
        <p:nvPicPr>
          <p:cNvPr id="97" name="Shape 97" descr="Skjermbilde 2016-12-09 kl. 09.22.48.png"/>
          <p:cNvPicPr preferRelativeResize="0"/>
          <p:nvPr/>
        </p:nvPicPr>
        <p:blipFill rotWithShape="1">
          <a:blip r:embed="rId4">
            <a:alphaModFix/>
          </a:blip>
          <a:srcRect/>
          <a:stretch/>
        </p:blipFill>
        <p:spPr>
          <a:xfrm>
            <a:off x="3348037" y="3762375"/>
            <a:ext cx="5651499" cy="3095625"/>
          </a:xfrm>
          <a:prstGeom prst="rect">
            <a:avLst/>
          </a:prstGeom>
          <a:noFill/>
          <a:ln>
            <a:noFill/>
          </a:ln>
        </p:spPr>
      </p:pic>
      <p:sp>
        <p:nvSpPr>
          <p:cNvPr id="98" name="Shape 98"/>
          <p:cNvSpPr txBox="1"/>
          <p:nvPr/>
        </p:nvSpPr>
        <p:spPr>
          <a:xfrm>
            <a:off x="539750" y="5157787"/>
            <a:ext cx="2087562" cy="584200"/>
          </a:xfrm>
          <a:prstGeom prst="rect">
            <a:avLst/>
          </a:prstGeom>
          <a:no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no-NO" sz="1600" b="0" i="0" u="none" strike="noStrike" cap="none">
                <a:solidFill>
                  <a:schemeClr val="dk1"/>
                </a:solidFill>
                <a:latin typeface="Calibri"/>
                <a:ea typeface="Calibri"/>
                <a:cs typeface="Calibri"/>
                <a:sym typeface="Calibri"/>
              </a:rPr>
              <a:t>Aftenposten</a:t>
            </a:r>
          </a:p>
          <a:p>
            <a:pPr marL="0" marR="0" lvl="0" indent="0" algn="l" rtl="0">
              <a:lnSpc>
                <a:spcPct val="100000"/>
              </a:lnSpc>
              <a:spcBef>
                <a:spcPts val="0"/>
              </a:spcBef>
              <a:spcAft>
                <a:spcPts val="0"/>
              </a:spcAft>
              <a:buClr>
                <a:schemeClr val="dk1"/>
              </a:buClr>
              <a:buSzPct val="25000"/>
              <a:buFont typeface="Calibri"/>
              <a:buNone/>
            </a:pPr>
            <a:r>
              <a:rPr lang="no-NO" sz="1600" b="0" i="0" u="none" strike="noStrike" cap="none">
                <a:solidFill>
                  <a:schemeClr val="dk1"/>
                </a:solidFill>
                <a:latin typeface="Calibri"/>
                <a:ea typeface="Calibri"/>
                <a:cs typeface="Calibri"/>
                <a:sym typeface="Calibri"/>
              </a:rPr>
              <a:t>8. desember 2016</a:t>
            </a:r>
          </a:p>
        </p:txBody>
      </p:sp>
      <p:cxnSp>
        <p:nvCxnSpPr>
          <p:cNvPr id="99" name="Shape 99"/>
          <p:cNvCxnSpPr/>
          <p:nvPr/>
        </p:nvCxnSpPr>
        <p:spPr>
          <a:xfrm>
            <a:off x="3348037" y="4437062"/>
            <a:ext cx="2663824" cy="0"/>
          </a:xfrm>
          <a:prstGeom prst="straightConnector1">
            <a:avLst/>
          </a:prstGeom>
          <a:noFill/>
          <a:ln w="203200" cap="flat" cmpd="sng">
            <a:solidFill>
              <a:schemeClr val="accent1">
                <a:alpha val="16470"/>
              </a:schemeClr>
            </a:solidFill>
            <a:prstDash val="solid"/>
            <a:miter/>
            <a:headEnd type="none" w="med" len="med"/>
            <a:tailEnd type="none" w="med" len="med"/>
          </a:ln>
          <a:effectLst>
            <a:outerShdw blurRad="63500" dist="20000" dir="5400000">
              <a:srgbClr val="808080">
                <a:alpha val="37647"/>
              </a:srgbClr>
            </a:outerShdw>
          </a:effectLst>
        </p:spPr>
      </p:cxnSp>
      <p:cxnSp>
        <p:nvCxnSpPr>
          <p:cNvPr id="100" name="Shape 100"/>
          <p:cNvCxnSpPr/>
          <p:nvPr/>
        </p:nvCxnSpPr>
        <p:spPr>
          <a:xfrm>
            <a:off x="7667625" y="5157787"/>
            <a:ext cx="1296986" cy="0"/>
          </a:xfrm>
          <a:prstGeom prst="straightConnector1">
            <a:avLst/>
          </a:prstGeom>
          <a:noFill/>
          <a:ln w="203200" cap="flat" cmpd="sng">
            <a:solidFill>
              <a:schemeClr val="accent1">
                <a:alpha val="16470"/>
              </a:schemeClr>
            </a:solidFill>
            <a:prstDash val="solid"/>
            <a:miter/>
            <a:headEnd type="none" w="med" len="med"/>
            <a:tailEnd type="none" w="med" len="med"/>
          </a:ln>
          <a:effectLst>
            <a:outerShdw blurRad="63500" dist="20000" dir="5400000">
              <a:srgbClr val="808080">
                <a:alpha val="37647"/>
              </a:srgbClr>
            </a:outerShdw>
          </a:effectLst>
        </p:spPr>
      </p:cxnSp>
      <p:cxnSp>
        <p:nvCxnSpPr>
          <p:cNvPr id="101" name="Shape 101"/>
          <p:cNvCxnSpPr/>
          <p:nvPr/>
        </p:nvCxnSpPr>
        <p:spPr>
          <a:xfrm>
            <a:off x="3348037" y="5445125"/>
            <a:ext cx="2447925" cy="0"/>
          </a:xfrm>
          <a:prstGeom prst="straightConnector1">
            <a:avLst/>
          </a:prstGeom>
          <a:noFill/>
          <a:ln w="203200" cap="flat" cmpd="sng">
            <a:solidFill>
              <a:schemeClr val="accent1">
                <a:alpha val="16470"/>
              </a:schemeClr>
            </a:solidFill>
            <a:prstDash val="solid"/>
            <a:miter/>
            <a:headEnd type="none" w="med" len="med"/>
            <a:tailEnd type="none" w="med" len="med"/>
          </a:ln>
          <a:effectLst>
            <a:outerShdw blurRad="63500" dist="20000" dir="5400000">
              <a:srgbClr val="808080">
                <a:alpha val="37647"/>
              </a:srgbClr>
            </a:outerShdw>
          </a:effectLst>
        </p:spPr>
      </p:cxnSp>
      <p:cxnSp>
        <p:nvCxnSpPr>
          <p:cNvPr id="102" name="Shape 102"/>
          <p:cNvCxnSpPr/>
          <p:nvPr/>
        </p:nvCxnSpPr>
        <p:spPr>
          <a:xfrm>
            <a:off x="4067175" y="6453187"/>
            <a:ext cx="3025774" cy="0"/>
          </a:xfrm>
          <a:prstGeom prst="straightConnector1">
            <a:avLst/>
          </a:prstGeom>
          <a:noFill/>
          <a:ln w="203200" cap="flat" cmpd="sng">
            <a:solidFill>
              <a:schemeClr val="accent1">
                <a:alpha val="16470"/>
              </a:schemeClr>
            </a:solidFill>
            <a:prstDash val="solid"/>
            <a:miter/>
            <a:headEnd type="none" w="med" len="med"/>
            <a:tailEnd type="none" w="med" len="med"/>
          </a:ln>
          <a:effectLst>
            <a:outerShdw blurRad="63500" dist="20000" dir="5400000">
              <a:srgbClr val="808080">
                <a:alpha val="37647"/>
              </a:srgbClr>
            </a:outerShdw>
          </a:effec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par>
                                <p:cTn id="11" presetID="10" presetClass="entr" presetSubtype="0"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childTnLst>
                                </p:cTn>
                              </p:par>
                              <p:par>
                                <p:cTn id="14" presetID="10" presetClass="entr" presetSubtype="0" fill="hold"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par>
                                <p:cTn id="17" presetID="10" presetClass="entr" presetSubtype="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par>
                                <p:cTn id="20" presetID="10" presetClass="entr" presetSubtype="0"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descr="Bøler ungdomsskole 1967.jpg"/>
          <p:cNvPicPr preferRelativeResize="0"/>
          <p:nvPr/>
        </p:nvPicPr>
        <p:blipFill rotWithShape="1">
          <a:blip r:embed="rId3">
            <a:alphaModFix/>
          </a:blip>
          <a:srcRect/>
          <a:stretch/>
        </p:blipFill>
        <p:spPr>
          <a:xfrm>
            <a:off x="258762" y="3213100"/>
            <a:ext cx="6273799" cy="3529012"/>
          </a:xfrm>
          <a:prstGeom prst="rect">
            <a:avLst/>
          </a:prstGeom>
          <a:noFill/>
          <a:ln>
            <a:noFill/>
          </a:ln>
        </p:spPr>
      </p:pic>
      <p:pic>
        <p:nvPicPr>
          <p:cNvPr id="110" name="Shape 110" descr="EB klassisk telefon .jpg"/>
          <p:cNvPicPr preferRelativeResize="0">
            <a:picLocks noGrp="1"/>
          </p:cNvPicPr>
          <p:nvPr>
            <p:ph sz="quarter" idx="13"/>
          </p:nvPr>
        </p:nvPicPr>
        <p:blipFill rotWithShape="1">
          <a:blip r:embed="rId4">
            <a:alphaModFix/>
          </a:blip>
          <a:srcRect t="8493" b="8492"/>
          <a:stretch/>
        </p:blipFill>
        <p:spPr>
          <a:xfrm>
            <a:off x="1692275" y="1931986"/>
            <a:ext cx="1150936" cy="633412"/>
          </a:xfrm>
          <a:prstGeom prst="rect">
            <a:avLst/>
          </a:prstGeom>
          <a:noFill/>
          <a:ln>
            <a:noFill/>
          </a:ln>
        </p:spPr>
      </p:pic>
      <p:pic>
        <p:nvPicPr>
          <p:cNvPr id="111" name="Shape 111" descr="ungdomsskole nå.png"/>
          <p:cNvPicPr preferRelativeResize="0"/>
          <p:nvPr/>
        </p:nvPicPr>
        <p:blipFill rotWithShape="1">
          <a:blip r:embed="rId5">
            <a:alphaModFix/>
          </a:blip>
          <a:srcRect/>
          <a:stretch/>
        </p:blipFill>
        <p:spPr>
          <a:xfrm>
            <a:off x="3563937" y="3213100"/>
            <a:ext cx="5289550" cy="3529012"/>
          </a:xfrm>
          <a:prstGeom prst="rect">
            <a:avLst/>
          </a:prstGeom>
          <a:noFill/>
          <a:ln>
            <a:noFill/>
          </a:ln>
        </p:spPr>
      </p:pic>
      <p:sp>
        <p:nvSpPr>
          <p:cNvPr id="112" name="Shape 112"/>
          <p:cNvSpPr txBox="1"/>
          <p:nvPr/>
        </p:nvSpPr>
        <p:spPr>
          <a:xfrm>
            <a:off x="468312" y="2565400"/>
            <a:ext cx="790575" cy="36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no-NO" sz="1800" b="0" i="0" u="none" strike="noStrike" cap="none" dirty="0">
                <a:solidFill>
                  <a:schemeClr val="dk1"/>
                </a:solidFill>
                <a:latin typeface="Calibri"/>
                <a:ea typeface="Calibri"/>
                <a:cs typeface="Calibri"/>
                <a:sym typeface="Calibri"/>
              </a:rPr>
              <a:t>1967</a:t>
            </a:r>
          </a:p>
        </p:txBody>
      </p:sp>
      <p:sp>
        <p:nvSpPr>
          <p:cNvPr id="113" name="Shape 113"/>
          <p:cNvSpPr txBox="1"/>
          <p:nvPr/>
        </p:nvSpPr>
        <p:spPr>
          <a:xfrm>
            <a:off x="8172450" y="1268412"/>
            <a:ext cx="792162"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no-NO" sz="1800" b="0" i="0" u="none" strike="noStrike" cap="none" dirty="0">
                <a:solidFill>
                  <a:schemeClr val="dk1"/>
                </a:solidFill>
                <a:latin typeface="Calibri"/>
                <a:ea typeface="Calibri"/>
                <a:cs typeface="Calibri"/>
                <a:sym typeface="Calibri"/>
              </a:rPr>
              <a:t>2016</a:t>
            </a:r>
          </a:p>
        </p:txBody>
      </p:sp>
      <p:sp>
        <p:nvSpPr>
          <p:cNvPr id="114" name="Shape 114"/>
          <p:cNvSpPr/>
          <p:nvPr/>
        </p:nvSpPr>
        <p:spPr>
          <a:xfrm flipH="1">
            <a:off x="4500562" y="1268412"/>
            <a:ext cx="3887786" cy="2160586"/>
          </a:xfrm>
          <a:prstGeom prst="cloudCallout">
            <a:avLst>
              <a:gd name="adj1" fmla="val 18059"/>
              <a:gd name="adj2" fmla="val 22560"/>
            </a:avLst>
          </a:prstGeom>
          <a:noFill/>
          <a:ln w="9525" cap="flat" cmpd="sng">
            <a:solidFill>
              <a:srgbClr val="4A7EBB"/>
            </a:solidFill>
            <a:prstDash val="solid"/>
            <a:miter/>
            <a:headEnd type="none" w="med" len="med"/>
            <a:tailEnd type="none" w="med" len="med"/>
          </a:ln>
          <a:effectLst>
            <a:outerShdw blurRad="63500" dist="23000" dir="5400000">
              <a:srgbClr val="808080">
                <a:alpha val="34901"/>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15" name="Shape 115" descr="Mobile-Phones.jpg"/>
          <p:cNvPicPr preferRelativeResize="0"/>
          <p:nvPr/>
        </p:nvPicPr>
        <p:blipFill rotWithShape="1">
          <a:blip r:embed="rId6">
            <a:alphaModFix/>
          </a:blip>
          <a:srcRect/>
          <a:stretch/>
        </p:blipFill>
        <p:spPr>
          <a:xfrm>
            <a:off x="5435600" y="1552575"/>
            <a:ext cx="2287587" cy="1444624"/>
          </a:xfrm>
          <a:prstGeom prst="rect">
            <a:avLst/>
          </a:prstGeom>
          <a:noFill/>
          <a:ln>
            <a:noFill/>
          </a:ln>
        </p:spPr>
      </p:pic>
      <p:sp>
        <p:nvSpPr>
          <p:cNvPr id="116" name="Shape 116"/>
          <p:cNvSpPr/>
          <p:nvPr/>
        </p:nvSpPr>
        <p:spPr>
          <a:xfrm>
            <a:off x="1476375" y="1700211"/>
            <a:ext cx="1655761" cy="1081086"/>
          </a:xfrm>
          <a:prstGeom prst="wedgeEllipseCallout">
            <a:avLst>
              <a:gd name="adj1" fmla="val 6300"/>
              <a:gd name="adj2" fmla="val 24300"/>
            </a:avLst>
          </a:prstGeom>
          <a:noFill/>
          <a:ln w="9525" cap="flat" cmpd="sng">
            <a:solidFill>
              <a:srgbClr val="4A7EBB"/>
            </a:solidFill>
            <a:prstDash val="solid"/>
            <a:miter/>
            <a:headEnd type="none" w="med" len="med"/>
            <a:tailEnd type="none" w="med" len="med"/>
          </a:ln>
          <a:effectLst>
            <a:outerShdw blurRad="63500" dist="23000" dir="5400000">
              <a:srgbClr val="808080">
                <a:alpha val="34901"/>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 name="Shape 122"/>
          <p:cNvSpPr txBox="1">
            <a:spLocks/>
          </p:cNvSpPr>
          <p:nvPr/>
        </p:nvSpPr>
        <p:spPr>
          <a:xfrm>
            <a:off x="709716" y="0"/>
            <a:ext cx="7773338" cy="1596177"/>
          </a:xfrm>
          <a:prstGeom prst="rect">
            <a:avLst/>
          </a:prstGeom>
          <a:noFill/>
          <a:ln>
            <a:noFill/>
          </a:ln>
        </p:spPr>
        <p:txBody>
          <a:bodyPr vert="horz" lIns="91425" tIns="45700" rIns="91425" bIns="45700" rtlCol="0" anchor="ctr" anchorCtr="0">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spcBef>
                <a:spcPts val="0"/>
              </a:spcBef>
              <a:buClr>
                <a:schemeClr val="dk1"/>
              </a:buClr>
              <a:buSzPct val="25000"/>
              <a:buFont typeface="Calibri"/>
              <a:buNone/>
            </a:pPr>
            <a:r>
              <a:rPr lang="no-NO" sz="2800" cap="none">
                <a:solidFill>
                  <a:schemeClr val="dk1"/>
                </a:solidFill>
                <a:latin typeface="Calibri"/>
                <a:ea typeface="Calibri"/>
                <a:cs typeface="Calibri"/>
                <a:sym typeface="Calibri"/>
              </a:rPr>
              <a:t>Teknologi som endringsagent</a:t>
            </a:r>
            <a:endParaRPr lang="no-NO" sz="2800"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709716" y="0"/>
            <a:ext cx="7773338" cy="159617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no-NO" sz="2800" b="0" i="0" u="none" strike="noStrike" cap="none" dirty="0">
                <a:solidFill>
                  <a:schemeClr val="dk1"/>
                </a:solidFill>
                <a:latin typeface="Calibri"/>
                <a:ea typeface="Calibri"/>
                <a:cs typeface="Calibri"/>
                <a:sym typeface="Calibri"/>
              </a:rPr>
              <a:t>Teknologi som endringsagent</a:t>
            </a:r>
          </a:p>
        </p:txBody>
      </p:sp>
      <p:pic>
        <p:nvPicPr>
          <p:cNvPr id="123" name="Shape 123" descr="familie rundt radio 1960.jpg"/>
          <p:cNvPicPr preferRelativeResize="0">
            <a:picLocks noGrp="1"/>
          </p:cNvPicPr>
          <p:nvPr>
            <p:ph sz="quarter" idx="13"/>
          </p:nvPr>
        </p:nvPicPr>
        <p:blipFill rotWithShape="1">
          <a:blip r:embed="rId3">
            <a:alphaModFix/>
          </a:blip>
          <a:srcRect t="12176" b="12176"/>
          <a:stretch/>
        </p:blipFill>
        <p:spPr>
          <a:xfrm>
            <a:off x="361950" y="3670300"/>
            <a:ext cx="4930774" cy="2711449"/>
          </a:xfrm>
          <a:prstGeom prst="rect">
            <a:avLst/>
          </a:prstGeom>
          <a:noFill/>
          <a:ln>
            <a:noFill/>
          </a:ln>
        </p:spPr>
      </p:pic>
      <p:sp>
        <p:nvSpPr>
          <p:cNvPr id="124" name="Shape 124"/>
          <p:cNvSpPr txBox="1"/>
          <p:nvPr/>
        </p:nvSpPr>
        <p:spPr>
          <a:xfrm>
            <a:off x="1835150" y="3284537"/>
            <a:ext cx="792162"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no-NO" sz="1800" b="0" i="0" u="none">
                <a:solidFill>
                  <a:schemeClr val="dk1"/>
                </a:solidFill>
                <a:latin typeface="Calibri"/>
                <a:ea typeface="Calibri"/>
                <a:cs typeface="Calibri"/>
                <a:sym typeface="Calibri"/>
              </a:rPr>
              <a:t>1967</a:t>
            </a:r>
          </a:p>
        </p:txBody>
      </p:sp>
      <p:sp>
        <p:nvSpPr>
          <p:cNvPr id="125" name="Shape 125"/>
          <p:cNvSpPr txBox="1"/>
          <p:nvPr/>
        </p:nvSpPr>
        <p:spPr>
          <a:xfrm>
            <a:off x="6011862" y="1187450"/>
            <a:ext cx="792162"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no-NO" sz="1800" b="0" i="0" u="none" dirty="0">
                <a:solidFill>
                  <a:schemeClr val="dk1"/>
                </a:solidFill>
                <a:latin typeface="Calibri"/>
                <a:ea typeface="Calibri"/>
                <a:cs typeface="Calibri"/>
                <a:sym typeface="Calibri"/>
              </a:rPr>
              <a:t>2016</a:t>
            </a:r>
          </a:p>
        </p:txBody>
      </p:sp>
      <p:pic>
        <p:nvPicPr>
          <p:cNvPr id="126" name="Shape 126" descr="familie rundt bord 2016.jpg"/>
          <p:cNvPicPr preferRelativeResize="0"/>
          <p:nvPr/>
        </p:nvPicPr>
        <p:blipFill rotWithShape="1">
          <a:blip r:embed="rId4">
            <a:alphaModFix/>
          </a:blip>
          <a:srcRect/>
          <a:stretch/>
        </p:blipFill>
        <p:spPr>
          <a:xfrm>
            <a:off x="3768725" y="1612054"/>
            <a:ext cx="4906961" cy="2447925"/>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7" name="Shape 13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no-NO" sz="4000" b="0" i="0" u="none" strike="noStrike" cap="none">
                <a:solidFill>
                  <a:schemeClr val="dk1"/>
                </a:solidFill>
                <a:latin typeface="Calibri"/>
                <a:ea typeface="Calibri"/>
                <a:cs typeface="Calibri"/>
                <a:sym typeface="Calibri"/>
              </a:rPr>
              <a:t>Norges ukjente milliardbutikk</a:t>
            </a:r>
          </a:p>
        </p:txBody>
      </p:sp>
      <p:pic>
        <p:nvPicPr>
          <p:cNvPr id="131" name="Shape 131" descr="prosessorfjellet.jpg"/>
          <p:cNvPicPr preferRelativeResize="0">
            <a:picLocks noGrp="1"/>
          </p:cNvPicPr>
          <p:nvPr>
            <p:ph sz="quarter" idx="13"/>
          </p:nvPr>
        </p:nvPicPr>
        <p:blipFill rotWithShape="1">
          <a:blip r:embed="rId3">
            <a:alphaModFix/>
          </a:blip>
          <a:srcRect t="8773" b="8772"/>
          <a:stretch/>
        </p:blipFill>
        <p:spPr>
          <a:xfrm>
            <a:off x="1547812" y="981075"/>
            <a:ext cx="6153149" cy="3384550"/>
          </a:xfrm>
          <a:prstGeom prst="rect">
            <a:avLst/>
          </a:prstGeom>
          <a:noFill/>
          <a:ln>
            <a:noFill/>
          </a:ln>
        </p:spPr>
      </p:pic>
      <p:pic>
        <p:nvPicPr>
          <p:cNvPr id="132" name="Shape 132" descr="ARM-Mali-T880.png"/>
          <p:cNvPicPr preferRelativeResize="0"/>
          <p:nvPr/>
        </p:nvPicPr>
        <p:blipFill rotWithShape="1">
          <a:blip r:embed="rId4">
            <a:alphaModFix/>
          </a:blip>
          <a:srcRect/>
          <a:stretch/>
        </p:blipFill>
        <p:spPr>
          <a:xfrm rot="960000">
            <a:off x="3798886" y="4221161"/>
            <a:ext cx="2759075" cy="2636836"/>
          </a:xfrm>
          <a:prstGeom prst="rect">
            <a:avLst/>
          </a:prstGeom>
          <a:noFill/>
          <a:ln>
            <a:noFill/>
          </a:ln>
        </p:spPr>
      </p:pic>
      <p:pic>
        <p:nvPicPr>
          <p:cNvPr id="133" name="Shape 133" descr="TI Chipcon CC2420.jpg"/>
          <p:cNvPicPr preferRelativeResize="0"/>
          <p:nvPr/>
        </p:nvPicPr>
        <p:blipFill rotWithShape="1">
          <a:blip r:embed="rId5">
            <a:alphaModFix/>
          </a:blip>
          <a:srcRect/>
          <a:stretch/>
        </p:blipFill>
        <p:spPr>
          <a:xfrm>
            <a:off x="6443662" y="4221162"/>
            <a:ext cx="2071686" cy="1511299"/>
          </a:xfrm>
          <a:prstGeom prst="rect">
            <a:avLst/>
          </a:prstGeom>
          <a:noFill/>
          <a:ln>
            <a:noFill/>
          </a:ln>
        </p:spPr>
      </p:pic>
      <p:pic>
        <p:nvPicPr>
          <p:cNvPr id="134" name="Shape 134" descr="Nordic chip.png"/>
          <p:cNvPicPr preferRelativeResize="0"/>
          <p:nvPr/>
        </p:nvPicPr>
        <p:blipFill rotWithShape="1">
          <a:blip r:embed="rId6">
            <a:alphaModFix/>
          </a:blip>
          <a:srcRect/>
          <a:stretch/>
        </p:blipFill>
        <p:spPr>
          <a:xfrm>
            <a:off x="47625" y="3357562"/>
            <a:ext cx="2540000" cy="1793874"/>
          </a:xfrm>
          <a:prstGeom prst="rect">
            <a:avLst/>
          </a:prstGeom>
          <a:noFill/>
          <a:ln>
            <a:noFill/>
          </a:ln>
        </p:spPr>
      </p:pic>
      <p:pic>
        <p:nvPicPr>
          <p:cNvPr id="135" name="Shape 135" descr="Atmel AVR chip.png"/>
          <p:cNvPicPr preferRelativeResize="0"/>
          <p:nvPr/>
        </p:nvPicPr>
        <p:blipFill rotWithShape="1">
          <a:blip r:embed="rId7">
            <a:alphaModFix/>
          </a:blip>
          <a:srcRect/>
          <a:stretch/>
        </p:blipFill>
        <p:spPr>
          <a:xfrm>
            <a:off x="1763711" y="4652962"/>
            <a:ext cx="2273299" cy="1904999"/>
          </a:xfrm>
          <a:prstGeom prst="rect">
            <a:avLst/>
          </a:prstGeom>
          <a:noFill/>
          <a:ln>
            <a:noFill/>
          </a:ln>
        </p:spPr>
      </p:pic>
      <p:pic>
        <p:nvPicPr>
          <p:cNvPr id="136" name="Shape 136" descr="Energy Micro.png"/>
          <p:cNvPicPr preferRelativeResize="0"/>
          <p:nvPr/>
        </p:nvPicPr>
        <p:blipFill rotWithShape="1">
          <a:blip r:embed="rId8">
            <a:alphaModFix/>
          </a:blip>
          <a:srcRect/>
          <a:stretch/>
        </p:blipFill>
        <p:spPr>
          <a:xfrm>
            <a:off x="7354886" y="2636836"/>
            <a:ext cx="1789111" cy="1477961"/>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nb-NO" sz="4000" b="0" i="0" u="none" strike="noStrike" cap="none" dirty="0">
                <a:solidFill>
                  <a:schemeClr val="dk1"/>
                </a:solidFill>
                <a:latin typeface="Calibri"/>
                <a:ea typeface="Calibri"/>
                <a:cs typeface="Calibri"/>
                <a:sym typeface="Calibri"/>
              </a:rPr>
              <a:t>Store endringer på gang</a:t>
            </a:r>
            <a:br>
              <a:rPr lang="nb-NO" sz="4000" b="0" i="0" u="none" strike="noStrike" cap="none" dirty="0">
                <a:solidFill>
                  <a:schemeClr val="dk1"/>
                </a:solidFill>
                <a:latin typeface="Calibri"/>
                <a:ea typeface="Calibri"/>
                <a:cs typeface="Calibri"/>
                <a:sym typeface="Calibri"/>
              </a:rPr>
            </a:br>
            <a:r>
              <a:rPr lang="nb-NO" sz="4000" b="0" i="0" u="none" strike="noStrike" cap="none" dirty="0">
                <a:solidFill>
                  <a:schemeClr val="dk1"/>
                </a:solidFill>
                <a:latin typeface="Calibri"/>
                <a:ea typeface="Calibri"/>
                <a:cs typeface="Calibri"/>
                <a:sym typeface="Calibri"/>
              </a:rPr>
              <a:t>- </a:t>
            </a:r>
            <a:r>
              <a:rPr lang="no-NO" sz="4000" b="0" i="0" u="none" strike="noStrike" cap="none" dirty="0">
                <a:solidFill>
                  <a:schemeClr val="dk1"/>
                </a:solidFill>
                <a:latin typeface="Calibri"/>
                <a:ea typeface="Calibri"/>
                <a:cs typeface="Calibri"/>
                <a:sym typeface="Calibri"/>
              </a:rPr>
              <a:t>U:turn </a:t>
            </a:r>
            <a:r>
              <a:rPr lang="nb-NO" sz="4000" cap="none" dirty="0">
                <a:solidFill>
                  <a:schemeClr val="dk1"/>
                </a:solidFill>
                <a:latin typeface="Calibri"/>
                <a:ea typeface="Calibri"/>
                <a:cs typeface="Calibri"/>
                <a:sym typeface="Calibri"/>
              </a:rPr>
              <a:t>vil bidra </a:t>
            </a:r>
            <a:endParaRPr lang="no-NO" sz="4000" b="0" i="0" u="none" strike="noStrike" cap="none" dirty="0">
              <a:solidFill>
                <a:schemeClr val="dk1"/>
              </a:solidFill>
              <a:latin typeface="Calibri"/>
              <a:ea typeface="Calibri"/>
              <a:cs typeface="Calibri"/>
              <a:sym typeface="Calibri"/>
            </a:endParaRPr>
          </a:p>
        </p:txBody>
      </p:sp>
      <p:pic>
        <p:nvPicPr>
          <p:cNvPr id="143" name="Shape 143"/>
          <p:cNvPicPr preferRelativeResize="0">
            <a:picLocks noGrp="1"/>
          </p:cNvPicPr>
          <p:nvPr>
            <p:ph sz="quarter" idx="13"/>
          </p:nvPr>
        </p:nvPicPr>
        <p:blipFill rotWithShape="1">
          <a:blip r:embed="rId3">
            <a:alphaModFix/>
          </a:blip>
          <a:stretch/>
        </p:blipFill>
        <p:spPr>
          <a:xfrm>
            <a:off x="1868963" y="2366963"/>
            <a:ext cx="5406073" cy="3424237"/>
          </a:xfrm>
          <a:prstGeom prst="rect">
            <a:avLst/>
          </a:prstGeom>
          <a:noFill/>
          <a:ln>
            <a:noFill/>
          </a:ln>
        </p:spPr>
      </p:pic>
      <p:pic>
        <p:nvPicPr>
          <p:cNvPr id="144" name="Shape 144" descr="logo.png"/>
          <p:cNvPicPr preferRelativeResize="0"/>
          <p:nvPr/>
        </p:nvPicPr>
        <p:blipFill rotWithShape="1">
          <a:blip r:embed="rId4">
            <a:alphaModFix/>
          </a:blip>
          <a:srcRect/>
          <a:stretch/>
        </p:blipFill>
        <p:spPr>
          <a:xfrm>
            <a:off x="4054475" y="3644900"/>
            <a:ext cx="1022349" cy="100806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nb-NO" sz="4000" cap="none" dirty="0">
                <a:solidFill>
                  <a:schemeClr val="dk1"/>
                </a:solidFill>
                <a:latin typeface="Calibri"/>
                <a:ea typeface="Calibri"/>
                <a:cs typeface="Calibri"/>
                <a:sym typeface="Calibri"/>
              </a:rPr>
              <a:t>B</a:t>
            </a:r>
            <a:r>
              <a:rPr lang="no-NO" sz="4000" b="0" i="0" u="none" strike="noStrike" cap="none" dirty="0">
                <a:solidFill>
                  <a:schemeClr val="dk1"/>
                </a:solidFill>
                <a:latin typeface="Calibri"/>
                <a:ea typeface="Calibri"/>
                <a:cs typeface="Calibri"/>
                <a:sym typeface="Calibri"/>
              </a:rPr>
              <a:t>ærekraftig læringskultur</a:t>
            </a:r>
          </a:p>
        </p:txBody>
      </p:sp>
      <p:sp>
        <p:nvSpPr>
          <p:cNvPr id="151" name="Shape 151"/>
          <p:cNvSpPr txBox="1">
            <a:spLocks noGrp="1"/>
          </p:cNvSpPr>
          <p:nvPr>
            <p:ph sz="quarter" idx="13"/>
          </p:nvPr>
        </p:nvSpPr>
        <p:spPr>
          <a:prstGeom prst="rect">
            <a:avLst/>
          </a:prstGeom>
          <a:noFill/>
          <a:ln>
            <a:noFill/>
          </a:ln>
        </p:spPr>
        <p:txBody>
          <a:bodyPr lIns="91425" tIns="45700" rIns="91425" bIns="45700" anchor="t" anchorCtr="0">
            <a:noAutofit/>
          </a:bodyPr>
          <a:lstStyle/>
          <a:p>
            <a:pPr marL="342900" indent="-342900">
              <a:lnSpc>
                <a:spcPct val="100000"/>
              </a:lnSpc>
              <a:spcBef>
                <a:spcPts val="0"/>
              </a:spcBef>
              <a:buClr>
                <a:schemeClr val="dk1"/>
              </a:buClr>
              <a:buSzPct val="100000"/>
              <a:buFont typeface="Arial"/>
              <a:buChar char="•"/>
            </a:pPr>
            <a:r>
              <a:rPr lang="no-NO" sz="3200" cap="none" dirty="0">
                <a:solidFill>
                  <a:schemeClr val="dk1"/>
                </a:solidFill>
                <a:latin typeface="Calibri"/>
                <a:ea typeface="Calibri"/>
                <a:cs typeface="Calibri"/>
                <a:sym typeface="Calibri"/>
              </a:rPr>
              <a:t>Livslang læring </a:t>
            </a:r>
          </a:p>
          <a:p>
            <a:pPr marL="800100" lvl="1" indent="-342900">
              <a:lnSpc>
                <a:spcPct val="100000"/>
              </a:lnSpc>
              <a:spcBef>
                <a:spcPts val="0"/>
              </a:spcBef>
              <a:buClr>
                <a:schemeClr val="dk1"/>
              </a:buClr>
              <a:buSzPct val="100000"/>
              <a:buFont typeface="Arial"/>
              <a:buChar char="•"/>
            </a:pPr>
            <a:r>
              <a:rPr lang="nb-NO" sz="3000" cap="none" dirty="0">
                <a:solidFill>
                  <a:schemeClr val="dk1"/>
                </a:solidFill>
                <a:latin typeface="Calibri"/>
                <a:ea typeface="Calibri"/>
                <a:cs typeface="Calibri"/>
                <a:sym typeface="Calibri"/>
              </a:rPr>
              <a:t>L</a:t>
            </a:r>
            <a:r>
              <a:rPr lang="no-NO" sz="3000" b="0" i="0" u="none" strike="noStrike" cap="none" dirty="0">
                <a:solidFill>
                  <a:schemeClr val="dk1"/>
                </a:solidFill>
                <a:latin typeface="Calibri"/>
                <a:ea typeface="Calibri"/>
                <a:cs typeface="Calibri"/>
                <a:sym typeface="Calibri"/>
              </a:rPr>
              <a:t>æringskultur fra ungdomsskole til arbeidsliv</a:t>
            </a:r>
          </a:p>
          <a:p>
            <a:pPr marL="342900" marR="0" lvl="0" indent="-342900" algn="l" rtl="0">
              <a:lnSpc>
                <a:spcPct val="100000"/>
              </a:lnSpc>
              <a:spcBef>
                <a:spcPts val="640"/>
              </a:spcBef>
              <a:spcAft>
                <a:spcPts val="0"/>
              </a:spcAft>
              <a:buClr>
                <a:schemeClr val="dk1"/>
              </a:buClr>
              <a:buSzPct val="100000"/>
              <a:buFont typeface="Arial"/>
              <a:buChar char="•"/>
            </a:pPr>
            <a:r>
              <a:rPr lang="no-NO" sz="3200" b="0" i="0" u="none" strike="noStrike" cap="none" dirty="0">
                <a:solidFill>
                  <a:schemeClr val="dk1"/>
                </a:solidFill>
                <a:latin typeface="Calibri"/>
                <a:ea typeface="Calibri"/>
                <a:cs typeface="Calibri"/>
                <a:sym typeface="Calibri"/>
              </a:rPr>
              <a:t>Gi plass til større mangfold og mer sam</a:t>
            </a:r>
            <a:r>
              <a:rPr lang="nb-NO" sz="3200" b="0" i="0" u="none" strike="noStrike" cap="none" dirty="0">
                <a:solidFill>
                  <a:schemeClr val="dk1"/>
                </a:solidFill>
                <a:latin typeface="Calibri"/>
                <a:ea typeface="Calibri"/>
                <a:cs typeface="Calibri"/>
                <a:sym typeface="Calibri"/>
              </a:rPr>
              <a:t>handling</a:t>
            </a:r>
            <a:endParaRPr lang="no-NO" sz="3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100000"/>
              <a:buFont typeface="Arial"/>
              <a:buChar char="•"/>
            </a:pPr>
            <a:r>
              <a:rPr lang="no-NO" sz="3200" b="0" i="0" u="none" strike="noStrike" cap="none" dirty="0">
                <a:solidFill>
                  <a:schemeClr val="dk1"/>
                </a:solidFill>
                <a:latin typeface="Calibri"/>
                <a:ea typeface="Calibri"/>
                <a:cs typeface="Calibri"/>
                <a:sym typeface="Calibri"/>
              </a:rPr>
              <a:t>Digital teknologi som grunnleggende verktøy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500"/>
                                        <p:tgtEl>
                                          <p:spTgt spid="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xEl>
                                              <p:pRg st="1" end="1"/>
                                            </p:txEl>
                                          </p:spTgt>
                                        </p:tgtEl>
                                        <p:attrNameLst>
                                          <p:attrName>style.visibility</p:attrName>
                                        </p:attrNameLst>
                                      </p:cBhvr>
                                      <p:to>
                                        <p:strVal val="visible"/>
                                      </p:to>
                                    </p:set>
                                    <p:animEffect transition="in" filter="fade">
                                      <p:cBhvr>
                                        <p:cTn id="12" dur="500"/>
                                        <p:tgtEl>
                                          <p:spTgt spid="1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xEl>
                                              <p:pRg st="2" end="2"/>
                                            </p:txEl>
                                          </p:spTgt>
                                        </p:tgtEl>
                                        <p:attrNameLst>
                                          <p:attrName>style.visibility</p:attrName>
                                        </p:attrNameLst>
                                      </p:cBhvr>
                                      <p:to>
                                        <p:strVal val="visible"/>
                                      </p:to>
                                    </p:set>
                                    <p:animEffect transition="in" filter="fade">
                                      <p:cBhvr>
                                        <p:cTn id="17" dur="500"/>
                                        <p:tgtEl>
                                          <p:spTgt spid="1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
                                            <p:txEl>
                                              <p:pRg st="3" end="3"/>
                                            </p:txEl>
                                          </p:spTgt>
                                        </p:tgtEl>
                                        <p:attrNameLst>
                                          <p:attrName>style.visibility</p:attrName>
                                        </p:attrNameLst>
                                      </p:cBhvr>
                                      <p:to>
                                        <p:strVal val="visible"/>
                                      </p:to>
                                    </p:set>
                                    <p:animEffect transition="in" filter="fade">
                                      <p:cBhvr>
                                        <p:cTn id="22" dur="500"/>
                                        <p:tgtEl>
                                          <p:spTgt spid="1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no-NO" sz="4400" b="0" i="0" u="none" strike="noStrike" cap="none">
                <a:solidFill>
                  <a:schemeClr val="dk1"/>
                </a:solidFill>
                <a:latin typeface="Calibri"/>
                <a:ea typeface="Calibri"/>
                <a:cs typeface="Calibri"/>
                <a:sym typeface="Calibri"/>
              </a:rPr>
              <a:t>Fakta om utfordringen i skolen</a:t>
            </a:r>
          </a:p>
        </p:txBody>
      </p:sp>
      <p:sp>
        <p:nvSpPr>
          <p:cNvPr id="158" name="Shape 158"/>
          <p:cNvSpPr txBox="1">
            <a:spLocks noGrp="1"/>
          </p:cNvSpPr>
          <p:nvPr>
            <p:ph sz="quarter" idx="13"/>
          </p:nvPr>
        </p:nvSpPr>
        <p:spPr>
          <a:xfrm>
            <a:off x="685800" y="1879413"/>
            <a:ext cx="7772870" cy="485057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no-NO" sz="2200" b="0" i="0" u="none" strike="noStrike" cap="none" dirty="0">
                <a:solidFill>
                  <a:schemeClr val="dk1"/>
                </a:solidFill>
                <a:latin typeface="Calibri"/>
                <a:ea typeface="Calibri"/>
                <a:cs typeface="Calibri"/>
                <a:sym typeface="Calibri"/>
              </a:rPr>
              <a:t>Økende skolevegring i ungdomsskolen</a:t>
            </a:r>
          </a:p>
          <a:p>
            <a:pPr marL="742950" marR="0" lvl="1" indent="-285750" algn="l" rtl="0">
              <a:lnSpc>
                <a:spcPct val="100000"/>
              </a:lnSpc>
              <a:spcBef>
                <a:spcPts val="360"/>
              </a:spcBef>
              <a:spcAft>
                <a:spcPts val="0"/>
              </a:spcAft>
              <a:buClr>
                <a:schemeClr val="dk1"/>
              </a:buClr>
              <a:buSzPct val="100000"/>
              <a:buFont typeface="Arial"/>
              <a:buChar char="–"/>
            </a:pPr>
            <a:r>
              <a:rPr lang="no-NO" sz="1800" b="0" i="0" u="none" strike="noStrike" cap="none" dirty="0">
                <a:solidFill>
                  <a:schemeClr val="dk1"/>
                </a:solidFill>
                <a:latin typeface="Calibri"/>
                <a:ea typeface="Calibri"/>
                <a:cs typeface="Calibri"/>
                <a:sym typeface="Calibri"/>
              </a:rPr>
              <a:t>2 – 5 % utvikler skolevegring i løpet av ungdomsskolen</a:t>
            </a:r>
          </a:p>
          <a:p>
            <a:pPr marL="742950" marR="0" lvl="1" indent="-285750" algn="l" rtl="0">
              <a:lnSpc>
                <a:spcPct val="100000"/>
              </a:lnSpc>
              <a:spcBef>
                <a:spcPts val="360"/>
              </a:spcBef>
              <a:spcAft>
                <a:spcPts val="0"/>
              </a:spcAft>
              <a:buClr>
                <a:schemeClr val="dk1"/>
              </a:buClr>
              <a:buSzPct val="100000"/>
              <a:buFont typeface="Arial"/>
              <a:buChar char="–"/>
            </a:pPr>
            <a:r>
              <a:rPr lang="no-NO" sz="1800" b="0" i="0" u="none" strike="noStrike" cap="none" dirty="0">
                <a:solidFill>
                  <a:schemeClr val="dk1"/>
                </a:solidFill>
                <a:latin typeface="Calibri"/>
                <a:ea typeface="Calibri"/>
                <a:cs typeface="Calibri"/>
                <a:sym typeface="Calibri"/>
              </a:rPr>
              <a:t>Evnerike barn har større risiko for å slite enn andre</a:t>
            </a:r>
          </a:p>
          <a:p>
            <a:pPr marL="742950" marR="0" lvl="1" indent="-285750" algn="l" rtl="0">
              <a:lnSpc>
                <a:spcPct val="100000"/>
              </a:lnSpc>
              <a:spcBef>
                <a:spcPts val="360"/>
              </a:spcBef>
              <a:spcAft>
                <a:spcPts val="0"/>
              </a:spcAft>
              <a:buClr>
                <a:schemeClr val="dk1"/>
              </a:buClr>
              <a:buSzPct val="100000"/>
              <a:buFont typeface="Arial"/>
              <a:buChar char="–"/>
            </a:pPr>
            <a:r>
              <a:rPr lang="no-NO" sz="1800" b="0" i="0" u="none" strike="noStrike" cap="none" dirty="0">
                <a:solidFill>
                  <a:schemeClr val="dk1"/>
                </a:solidFill>
                <a:latin typeface="Calibri"/>
                <a:ea typeface="Calibri"/>
                <a:cs typeface="Calibri"/>
                <a:sym typeface="Calibri"/>
              </a:rPr>
              <a:t>4,2 % av elevene som gikk ut av 10. klasse i 2015 står uten grunnskolepoeng (mangler vurdering i mer enn halvparten av fagene)</a:t>
            </a:r>
          </a:p>
          <a:p>
            <a:pPr marL="342900" marR="0" lvl="0" indent="-342900" algn="l" rtl="0">
              <a:lnSpc>
                <a:spcPct val="100000"/>
              </a:lnSpc>
              <a:spcBef>
                <a:spcPts val="440"/>
              </a:spcBef>
              <a:spcAft>
                <a:spcPts val="0"/>
              </a:spcAft>
              <a:buClr>
                <a:schemeClr val="dk1"/>
              </a:buClr>
              <a:buSzPct val="100000"/>
              <a:buFont typeface="Arial"/>
              <a:buChar char="•"/>
            </a:pPr>
            <a:r>
              <a:rPr lang="no-NO" sz="2200" b="0" i="0" u="none" strike="noStrike" cap="none" dirty="0">
                <a:solidFill>
                  <a:schemeClr val="dk1"/>
                </a:solidFill>
                <a:latin typeface="Calibri"/>
                <a:ea typeface="Calibri"/>
                <a:cs typeface="Calibri"/>
                <a:sym typeface="Calibri"/>
              </a:rPr>
              <a:t>Drop-out i videregående og høyere utdanning</a:t>
            </a:r>
          </a:p>
          <a:p>
            <a:pPr marL="742950" marR="0" lvl="1" indent="-285750" algn="l" rtl="0">
              <a:lnSpc>
                <a:spcPct val="100000"/>
              </a:lnSpc>
              <a:spcBef>
                <a:spcPts val="360"/>
              </a:spcBef>
              <a:spcAft>
                <a:spcPts val="0"/>
              </a:spcAft>
              <a:buClr>
                <a:schemeClr val="dk1"/>
              </a:buClr>
              <a:buSzPct val="100000"/>
              <a:buFont typeface="Arial"/>
              <a:buChar char="–"/>
            </a:pPr>
            <a:r>
              <a:rPr lang="no-NO" sz="1800" b="0" i="0" u="none" strike="noStrike" cap="none" dirty="0">
                <a:solidFill>
                  <a:schemeClr val="dk1"/>
                </a:solidFill>
                <a:latin typeface="Calibri"/>
                <a:ea typeface="Calibri"/>
                <a:cs typeface="Calibri"/>
                <a:sym typeface="Calibri"/>
              </a:rPr>
              <a:t>30 % av elevene har ikke fullført videregående skole innen 5 år</a:t>
            </a:r>
          </a:p>
          <a:p>
            <a:pPr marL="742950" marR="0" lvl="1" indent="-285750" algn="l" rtl="0">
              <a:lnSpc>
                <a:spcPct val="100000"/>
              </a:lnSpc>
              <a:spcBef>
                <a:spcPts val="360"/>
              </a:spcBef>
              <a:spcAft>
                <a:spcPts val="0"/>
              </a:spcAft>
              <a:buClr>
                <a:schemeClr val="dk1"/>
              </a:buClr>
              <a:buSzPct val="100000"/>
              <a:buFont typeface="Arial"/>
              <a:buChar char="–"/>
            </a:pPr>
            <a:r>
              <a:rPr lang="no-NO" sz="1800" b="0" i="0" u="none" strike="noStrike" cap="none" dirty="0">
                <a:solidFill>
                  <a:schemeClr val="dk1"/>
                </a:solidFill>
                <a:latin typeface="Calibri"/>
                <a:ea typeface="Calibri"/>
                <a:cs typeface="Calibri"/>
                <a:sym typeface="Calibri"/>
              </a:rPr>
              <a:t>17 % fullfører aldri videregående skole</a:t>
            </a:r>
          </a:p>
          <a:p>
            <a:pPr marL="742950" marR="0" lvl="1" indent="-285750" algn="l" rtl="0">
              <a:lnSpc>
                <a:spcPct val="100000"/>
              </a:lnSpc>
              <a:spcBef>
                <a:spcPts val="360"/>
              </a:spcBef>
              <a:spcAft>
                <a:spcPts val="0"/>
              </a:spcAft>
              <a:buClr>
                <a:schemeClr val="dk1"/>
              </a:buClr>
              <a:buSzPct val="100000"/>
              <a:buFont typeface="Arial"/>
              <a:buChar char="–"/>
            </a:pPr>
            <a:r>
              <a:rPr lang="no-NO" sz="1800" b="0" i="0" u="none" strike="noStrike" cap="none" dirty="0">
                <a:solidFill>
                  <a:schemeClr val="dk1"/>
                </a:solidFill>
                <a:latin typeface="Calibri"/>
                <a:ea typeface="Calibri"/>
                <a:cs typeface="Calibri"/>
                <a:sym typeface="Calibri"/>
              </a:rPr>
              <a:t>40 % av de som starter høyere utdanning avbryter løpet</a:t>
            </a:r>
          </a:p>
          <a:p>
            <a:pPr marL="342900" marR="0" lvl="0" indent="-342900" algn="l" rtl="0">
              <a:lnSpc>
                <a:spcPct val="100000"/>
              </a:lnSpc>
              <a:spcBef>
                <a:spcPts val="440"/>
              </a:spcBef>
              <a:spcAft>
                <a:spcPts val="0"/>
              </a:spcAft>
              <a:buClr>
                <a:schemeClr val="dk1"/>
              </a:buClr>
              <a:buSzPct val="100000"/>
              <a:buFont typeface="Arial"/>
              <a:buChar char="•"/>
            </a:pPr>
            <a:r>
              <a:rPr lang="no-NO" sz="2200" b="0" i="0" u="none" strike="noStrike" cap="none" dirty="0">
                <a:solidFill>
                  <a:schemeClr val="dk1"/>
                </a:solidFill>
                <a:latin typeface="Calibri"/>
                <a:ea typeface="Calibri"/>
                <a:cs typeface="Calibri"/>
                <a:sym typeface="Calibri"/>
              </a:rPr>
              <a:t>Psykisk helse blant barn og unge i Norge (13-18 år)</a:t>
            </a:r>
          </a:p>
          <a:p>
            <a:pPr marL="742950" marR="0" lvl="1" indent="-285750" algn="l" rtl="0">
              <a:lnSpc>
                <a:spcPct val="100000"/>
              </a:lnSpc>
              <a:spcBef>
                <a:spcPts val="360"/>
              </a:spcBef>
              <a:spcAft>
                <a:spcPts val="0"/>
              </a:spcAft>
              <a:buClr>
                <a:schemeClr val="dk1"/>
              </a:buClr>
              <a:buSzPct val="100000"/>
              <a:buFont typeface="Arial"/>
              <a:buChar char="–"/>
            </a:pPr>
            <a:r>
              <a:rPr lang="no-NO" sz="1800" b="0" i="0" u="none" strike="noStrike" cap="none" dirty="0">
                <a:solidFill>
                  <a:schemeClr val="dk1"/>
                </a:solidFill>
                <a:latin typeface="Calibri"/>
                <a:ea typeface="Calibri"/>
                <a:cs typeface="Calibri"/>
                <a:sym typeface="Calibri"/>
              </a:rPr>
              <a:t>15-20 % (ca. 150.000) rapporterer om psykiske plager</a:t>
            </a:r>
          </a:p>
          <a:p>
            <a:pPr marL="742950" marR="0" lvl="1" indent="-285750" algn="l" rtl="0">
              <a:lnSpc>
                <a:spcPct val="100000"/>
              </a:lnSpc>
              <a:spcBef>
                <a:spcPts val="360"/>
              </a:spcBef>
              <a:spcAft>
                <a:spcPts val="0"/>
              </a:spcAft>
              <a:buClr>
                <a:schemeClr val="dk1"/>
              </a:buClr>
              <a:buSzPct val="100000"/>
              <a:buFont typeface="Arial"/>
              <a:buChar char="–"/>
            </a:pPr>
            <a:r>
              <a:rPr lang="no-NO" sz="1800" b="0" i="0" u="none" strike="noStrike" cap="none" dirty="0">
                <a:solidFill>
                  <a:schemeClr val="dk1"/>
                </a:solidFill>
                <a:latin typeface="Calibri"/>
                <a:ea typeface="Calibri"/>
                <a:cs typeface="Calibri"/>
                <a:sym typeface="Calibri"/>
              </a:rPr>
              <a:t>8 % (ca. 70.000) har psykiske lidelser som krever behandling</a:t>
            </a:r>
          </a:p>
          <a:p>
            <a:pPr marL="742950" marR="0" lvl="1" indent="-285750" algn="l" rtl="0">
              <a:lnSpc>
                <a:spcPct val="100000"/>
              </a:lnSpc>
              <a:spcBef>
                <a:spcPts val="360"/>
              </a:spcBef>
              <a:spcAft>
                <a:spcPts val="0"/>
              </a:spcAft>
              <a:buClr>
                <a:schemeClr val="dk1"/>
              </a:buClr>
              <a:buSzPct val="100000"/>
              <a:buFont typeface="Arial"/>
              <a:buChar char="–"/>
            </a:pPr>
            <a:r>
              <a:rPr lang="no-NO" sz="1800" b="0" i="0" u="none" strike="noStrike" cap="none" dirty="0">
                <a:solidFill>
                  <a:schemeClr val="dk1"/>
                </a:solidFill>
                <a:latin typeface="Calibri"/>
                <a:ea typeface="Calibri"/>
                <a:cs typeface="Calibri"/>
                <a:sym typeface="Calibri"/>
              </a:rPr>
              <a:t>Ensomhet og mangel på selvverd en hovedutfordring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5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500"/>
                                        <p:tgtEl>
                                          <p:spTgt spid="15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animEffect transition="in" filter="fade">
                                      <p:cBhvr>
                                        <p:cTn id="15" dur="500"/>
                                        <p:tgtEl>
                                          <p:spTgt spid="15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8">
                                            <p:txEl>
                                              <p:pRg st="3" end="3"/>
                                            </p:txEl>
                                          </p:spTgt>
                                        </p:tgtEl>
                                        <p:attrNameLst>
                                          <p:attrName>style.visibility</p:attrName>
                                        </p:attrNameLst>
                                      </p:cBhvr>
                                      <p:to>
                                        <p:strVal val="visible"/>
                                      </p:to>
                                    </p:set>
                                    <p:animEffect transition="in" filter="fade">
                                      <p:cBhvr>
                                        <p:cTn id="18" dur="500"/>
                                        <p:tgtEl>
                                          <p:spTgt spid="15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8">
                                            <p:txEl>
                                              <p:pRg st="4" end="4"/>
                                            </p:txEl>
                                          </p:spTgt>
                                        </p:tgtEl>
                                        <p:attrNameLst>
                                          <p:attrName>style.visibility</p:attrName>
                                        </p:attrNameLst>
                                      </p:cBhvr>
                                      <p:to>
                                        <p:strVal val="visible"/>
                                      </p:to>
                                    </p:set>
                                    <p:animEffect transition="in" filter="fade">
                                      <p:cBhvr>
                                        <p:cTn id="23" dur="500"/>
                                        <p:tgtEl>
                                          <p:spTgt spid="15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8">
                                            <p:txEl>
                                              <p:pRg st="5" end="5"/>
                                            </p:txEl>
                                          </p:spTgt>
                                        </p:tgtEl>
                                        <p:attrNameLst>
                                          <p:attrName>style.visibility</p:attrName>
                                        </p:attrNameLst>
                                      </p:cBhvr>
                                      <p:to>
                                        <p:strVal val="visible"/>
                                      </p:to>
                                    </p:set>
                                    <p:animEffect transition="in" filter="fade">
                                      <p:cBhvr>
                                        <p:cTn id="28" dur="500"/>
                                        <p:tgtEl>
                                          <p:spTgt spid="158">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8">
                                            <p:txEl>
                                              <p:pRg st="6" end="6"/>
                                            </p:txEl>
                                          </p:spTgt>
                                        </p:tgtEl>
                                        <p:attrNameLst>
                                          <p:attrName>style.visibility</p:attrName>
                                        </p:attrNameLst>
                                      </p:cBhvr>
                                      <p:to>
                                        <p:strVal val="visible"/>
                                      </p:to>
                                    </p:set>
                                    <p:animEffect transition="in" filter="fade">
                                      <p:cBhvr>
                                        <p:cTn id="31" dur="500"/>
                                        <p:tgtEl>
                                          <p:spTgt spid="158">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8">
                                            <p:txEl>
                                              <p:pRg st="7" end="7"/>
                                            </p:txEl>
                                          </p:spTgt>
                                        </p:tgtEl>
                                        <p:attrNameLst>
                                          <p:attrName>style.visibility</p:attrName>
                                        </p:attrNameLst>
                                      </p:cBhvr>
                                      <p:to>
                                        <p:strVal val="visible"/>
                                      </p:to>
                                    </p:set>
                                    <p:animEffect transition="in" filter="fade">
                                      <p:cBhvr>
                                        <p:cTn id="34" dur="500"/>
                                        <p:tgtEl>
                                          <p:spTgt spid="158">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8">
                                            <p:txEl>
                                              <p:pRg st="8" end="8"/>
                                            </p:txEl>
                                          </p:spTgt>
                                        </p:tgtEl>
                                        <p:attrNameLst>
                                          <p:attrName>style.visibility</p:attrName>
                                        </p:attrNameLst>
                                      </p:cBhvr>
                                      <p:to>
                                        <p:strVal val="visible"/>
                                      </p:to>
                                    </p:set>
                                    <p:animEffect transition="in" filter="fade">
                                      <p:cBhvr>
                                        <p:cTn id="39" dur="500"/>
                                        <p:tgtEl>
                                          <p:spTgt spid="158">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8">
                                            <p:txEl>
                                              <p:pRg st="9" end="9"/>
                                            </p:txEl>
                                          </p:spTgt>
                                        </p:tgtEl>
                                        <p:attrNameLst>
                                          <p:attrName>style.visibility</p:attrName>
                                        </p:attrNameLst>
                                      </p:cBhvr>
                                      <p:to>
                                        <p:strVal val="visible"/>
                                      </p:to>
                                    </p:set>
                                    <p:animEffect transition="in" filter="fade">
                                      <p:cBhvr>
                                        <p:cTn id="44" dur="500"/>
                                        <p:tgtEl>
                                          <p:spTgt spid="158">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8">
                                            <p:txEl>
                                              <p:pRg st="10" end="10"/>
                                            </p:txEl>
                                          </p:spTgt>
                                        </p:tgtEl>
                                        <p:attrNameLst>
                                          <p:attrName>style.visibility</p:attrName>
                                        </p:attrNameLst>
                                      </p:cBhvr>
                                      <p:to>
                                        <p:strVal val="visible"/>
                                      </p:to>
                                    </p:set>
                                    <p:animEffect transition="in" filter="fade">
                                      <p:cBhvr>
                                        <p:cTn id="47" dur="500"/>
                                        <p:tgtEl>
                                          <p:spTgt spid="158">
                                            <p:txEl>
                                              <p:pRg st="10" end="1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8">
                                            <p:txEl>
                                              <p:pRg st="11" end="11"/>
                                            </p:txEl>
                                          </p:spTgt>
                                        </p:tgtEl>
                                        <p:attrNameLst>
                                          <p:attrName>style.visibility</p:attrName>
                                        </p:attrNameLst>
                                      </p:cBhvr>
                                      <p:to>
                                        <p:strVal val="visible"/>
                                      </p:to>
                                    </p:set>
                                    <p:animEffect transition="in" filter="fade">
                                      <p:cBhvr>
                                        <p:cTn id="50" dur="500"/>
                                        <p:tgtEl>
                                          <p:spTgt spid="15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no-NO" sz="4400" b="0" i="0" u="none" strike="noStrike" cap="none">
                <a:solidFill>
                  <a:schemeClr val="dk1"/>
                </a:solidFill>
                <a:latin typeface="Calibri"/>
                <a:ea typeface="Calibri"/>
                <a:cs typeface="Calibri"/>
                <a:sym typeface="Calibri"/>
              </a:rPr>
              <a:t>Samfunnsutfordringen i skolen</a:t>
            </a:r>
          </a:p>
        </p:txBody>
      </p:sp>
      <p:pic>
        <p:nvPicPr>
          <p:cNvPr id="165" name="Shape 165" descr="Skjermbilde 2016-12-10 kl. 01.09.50.png"/>
          <p:cNvPicPr preferRelativeResize="0">
            <a:picLocks noGrp="1"/>
          </p:cNvPicPr>
          <p:nvPr>
            <p:ph sz="quarter" idx="13"/>
          </p:nvPr>
        </p:nvPicPr>
        <p:blipFill rotWithShape="1">
          <a:blip r:embed="rId3">
            <a:alphaModFix/>
          </a:blip>
          <a:stretch/>
        </p:blipFill>
        <p:spPr>
          <a:xfrm>
            <a:off x="1747004" y="2366963"/>
            <a:ext cx="5649991" cy="3424237"/>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råpe">
  <a:themeElements>
    <a:clrScheme name="Dråpe">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åp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TM02892315[[fn=Tryllestav]]</Template>
  <TotalTime>99</TotalTime>
  <Words>1897</Words>
  <Application>Microsoft Office PowerPoint</Application>
  <PresentationFormat>Skjermfremvisning (4:3)</PresentationFormat>
  <Paragraphs>103</Paragraphs>
  <Slides>15</Slides>
  <Notes>15</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15</vt:i4>
      </vt:variant>
    </vt:vector>
  </HeadingPairs>
  <TitlesOfParts>
    <vt:vector size="23" baseType="lpstr">
      <vt:lpstr>Calibri Light</vt:lpstr>
      <vt:lpstr>Helvetica Neue</vt:lpstr>
      <vt:lpstr>Tw Cen MT</vt:lpstr>
      <vt:lpstr>Calibri</vt:lpstr>
      <vt:lpstr>Wingdings 2</vt:lpstr>
      <vt:lpstr>Arial</vt:lpstr>
      <vt:lpstr>HDOfficeLightV0</vt:lpstr>
      <vt:lpstr>Dråpe</vt:lpstr>
      <vt:lpstr>Community Involvement</vt:lpstr>
      <vt:lpstr>Samfunns-utfordringen</vt:lpstr>
      <vt:lpstr>PowerPoint-presentasjon</vt:lpstr>
      <vt:lpstr>Teknologi som endringsagent</vt:lpstr>
      <vt:lpstr>Norges ukjente milliardbutikk</vt:lpstr>
      <vt:lpstr>Store endringer på gang - U:turn vil bidra </vt:lpstr>
      <vt:lpstr>Bærekraftig læringskultur</vt:lpstr>
      <vt:lpstr>Fakta om utfordringen i skolen</vt:lpstr>
      <vt:lpstr>Samfunnsutfordringen i skolen</vt:lpstr>
      <vt:lpstr>Næringslivet engasjerer seg</vt:lpstr>
      <vt:lpstr>Næringslivet engasjerer seg</vt:lpstr>
      <vt:lpstr>micro:bit: Trene på å bruke teknologi  U:turn: Bruker teknologi på talenter </vt:lpstr>
      <vt:lpstr>Pilotprosjekt for ungdomsskolen</vt:lpstr>
      <vt:lpstr>«What’s in it» for YOU (and U:)?</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Involvement</dc:title>
  <dc:creator>Skule Sørmo</dc:creator>
  <cp:lastModifiedBy>Skule Sørmo</cp:lastModifiedBy>
  <cp:revision>7</cp:revision>
  <dcterms:modified xsi:type="dcterms:W3CDTF">2017-01-06T10:14:51Z</dcterms:modified>
</cp:coreProperties>
</file>